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3.xml" ContentType="application/vnd.openxmlformats-officedocument.theme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305" r:id="rId4"/>
    <p:sldId id="260" r:id="rId5"/>
    <p:sldId id="302" r:id="rId6"/>
    <p:sldId id="310" r:id="rId7"/>
    <p:sldId id="306" r:id="rId8"/>
    <p:sldId id="307" r:id="rId9"/>
    <p:sldId id="257" r:id="rId10"/>
    <p:sldId id="311" r:id="rId11"/>
    <p:sldId id="312" r:id="rId12"/>
    <p:sldId id="313" r:id="rId13"/>
    <p:sldId id="314" r:id="rId14"/>
    <p:sldId id="308" r:id="rId15"/>
    <p:sldId id="258" r:id="rId16"/>
    <p:sldId id="265" r:id="rId17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ECF6"/>
    <a:srgbClr val="4EA091"/>
    <a:srgbClr val="FFFF99"/>
    <a:srgbClr val="9A0E61"/>
    <a:srgbClr val="641266"/>
    <a:srgbClr val="8D198E"/>
    <a:srgbClr val="EB8DED"/>
    <a:srgbClr val="F5C6F6"/>
    <a:srgbClr val="0007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5" autoAdjust="0"/>
    <p:restoredTop sz="94655" autoAdjust="0"/>
  </p:normalViewPr>
  <p:slideViewPr>
    <p:cSldViewPr snapToGrid="0" showGuides="1">
      <p:cViewPr varScale="1">
        <p:scale>
          <a:sx n="58" d="100"/>
          <a:sy n="58" d="100"/>
        </p:scale>
        <p:origin x="836" y="4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g>
</file>

<file path=ppt/media/image2.jpeg>
</file>

<file path=ppt/media/image20.jpg>
</file>

<file path=ppt/media/image21.jp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598C8-17CC-4C14-A16C-7C95405E568F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15C33D-FEDF-4E80-A3D6-D08B531D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74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5C33D-FEDF-4E80-A3D6-D08B531D38E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80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249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32715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5C33D-FEDF-4E80-A3D6-D08B531D38E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68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5C33D-FEDF-4E80-A3D6-D08B531D38E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83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5C33D-FEDF-4E80-A3D6-D08B531D38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516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448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2543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0711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0066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5C33D-FEDF-4E80-A3D6-D08B531D38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04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0691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464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6DFA6-88B8-4812-B3C4-F52E891D0A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92F428-7612-422C-92D9-2765745649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CD0EB-74CB-46A5-85E2-BB824817B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64FE3-E6A3-427A-8A33-90931523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FCC3B-B896-44FF-9837-8176497AA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426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0712A-3F97-42B7-A80B-155B0D06F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69F61D-DD0E-4CF3-A2AB-9C7A27F7A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1E9AF-6467-4C81-AC5C-6891C1D37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AE15E-0E96-43F5-98C6-88CDC118E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6D39F-8AE5-49CD-BC45-F820D65B9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279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C75F24-619E-40BE-9AD8-F54355A48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8EB10E-7A3D-4CF7-AA8C-0548F66CCE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F7B0A-3750-4DFD-A297-0BEAC0CDE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45353-6568-4E9D-B027-808929359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ABDA6-DF55-49F7-AD0D-FF91525C0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930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2FFAA-25BE-47A2-A60E-349BE354A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3DAA34-980C-44A0-9965-D1AF72E12A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647572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43E93-BC38-4864-A0B9-1D06524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4DEF6-B94F-4858-A2BA-F37F3A9A6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825624"/>
            <a:ext cx="11125200" cy="4422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C7C10C37-1B34-9C47-BFDA-E7BCBCAF5638}"/>
              </a:ext>
            </a:extLst>
          </p:cNvPr>
          <p:cNvSpPr/>
          <p:nvPr userDrawn="1"/>
        </p:nvSpPr>
        <p:spPr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C666FA-622C-5543-89BA-BF7C87197421}"/>
              </a:ext>
            </a:extLst>
          </p:cNvPr>
          <p:cNvSpPr txBox="1"/>
          <p:nvPr userDrawn="1"/>
        </p:nvSpPr>
        <p:spPr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AE4779-5D10-CB40-8216-502FC71BE377}"/>
              </a:ext>
            </a:extLst>
          </p:cNvPr>
          <p:cNvSpPr txBox="1"/>
          <p:nvPr userDrawn="1"/>
        </p:nvSpPr>
        <p:spPr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E-Commerce Marketing Plan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C7C95B8-01FC-ED48-BB2E-207E6A148C9A}"/>
              </a:ext>
            </a:extLst>
          </p:cNvPr>
          <p:cNvCxnSpPr>
            <a:cxnSpLocks/>
          </p:cNvCxnSpPr>
          <p:nvPr userDrawn="1"/>
        </p:nvCxnSpPr>
        <p:spPr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501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63D7A-540E-425A-BEF5-69BB8D40B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CBEA5-6625-4A00-B51E-8641A4AE2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37423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D00FA-CA57-4FCA-BFA6-C374C16C9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0965A-09CA-4AA8-9C52-A5770F4234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1825624"/>
            <a:ext cx="5486400" cy="4422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E6E0D-8C89-4C4D-B2ED-BC0A4867F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486400" cy="4422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11" name="Round Same Side Corner Rectangle 10">
            <a:extLst>
              <a:ext uri="{FF2B5EF4-FFF2-40B4-BE49-F238E27FC236}">
                <a16:creationId xmlns:a16="http://schemas.microsoft.com/office/drawing/2014/main" id="{EB7246B7-6775-764E-A912-1312BEFC283F}"/>
              </a:ext>
            </a:extLst>
          </p:cNvPr>
          <p:cNvSpPr/>
          <p:nvPr userDrawn="1"/>
        </p:nvSpPr>
        <p:spPr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60D470-9B3D-CB43-814A-E7FA0C6373F0}"/>
              </a:ext>
            </a:extLst>
          </p:cNvPr>
          <p:cNvSpPr txBox="1"/>
          <p:nvPr userDrawn="1"/>
        </p:nvSpPr>
        <p:spPr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88FB18-0850-704E-B163-405F8576E968}"/>
              </a:ext>
            </a:extLst>
          </p:cNvPr>
          <p:cNvSpPr txBox="1"/>
          <p:nvPr userDrawn="1"/>
        </p:nvSpPr>
        <p:spPr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E-Commerce Marketing Plan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7B7FF1D-0624-CE4A-A4CD-F335145A03BD}"/>
              </a:ext>
            </a:extLst>
          </p:cNvPr>
          <p:cNvCxnSpPr>
            <a:cxnSpLocks/>
          </p:cNvCxnSpPr>
          <p:nvPr userDrawn="1"/>
        </p:nvCxnSpPr>
        <p:spPr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4684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B064-2B6B-4DB3-B5F2-73FB6436F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65125"/>
            <a:ext cx="11128376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0364BD-656F-49D4-978C-1EF0460DC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681163"/>
            <a:ext cx="5464175" cy="83704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CC1E74-B5DE-489B-8062-6F648F39A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3400" y="2505074"/>
            <a:ext cx="5464175" cy="37433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D74AC3-B164-43D5-8EE3-2B3FACE1F0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86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59746C-CBAC-4D9D-AFCA-8ED31A8889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4"/>
            <a:ext cx="5486400" cy="37433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13" name="Round Same Side Corner Rectangle 12">
            <a:extLst>
              <a:ext uri="{FF2B5EF4-FFF2-40B4-BE49-F238E27FC236}">
                <a16:creationId xmlns:a16="http://schemas.microsoft.com/office/drawing/2014/main" id="{CC35B9EB-9302-AA4F-9BF8-2737F857CCA0}"/>
              </a:ext>
            </a:extLst>
          </p:cNvPr>
          <p:cNvSpPr/>
          <p:nvPr userDrawn="1"/>
        </p:nvSpPr>
        <p:spPr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39A9EA-2ABF-C74F-806B-13D76E1FB850}"/>
              </a:ext>
            </a:extLst>
          </p:cNvPr>
          <p:cNvSpPr txBox="1"/>
          <p:nvPr userDrawn="1"/>
        </p:nvSpPr>
        <p:spPr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FCB34C-4B8E-D84B-AE23-17CC99BFE0E2}"/>
              </a:ext>
            </a:extLst>
          </p:cNvPr>
          <p:cNvSpPr txBox="1"/>
          <p:nvPr userDrawn="1"/>
        </p:nvSpPr>
        <p:spPr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E-Commerce Marketing Plan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A6C1887-7FEC-DD49-9807-C753285B8B64}"/>
              </a:ext>
            </a:extLst>
          </p:cNvPr>
          <p:cNvCxnSpPr>
            <a:cxnSpLocks/>
          </p:cNvCxnSpPr>
          <p:nvPr userDrawn="1"/>
        </p:nvCxnSpPr>
        <p:spPr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601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DFF5-D2DF-4F4C-B84D-A9AF846D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7" name="Round Same Side Corner Rectangle 6">
            <a:extLst>
              <a:ext uri="{FF2B5EF4-FFF2-40B4-BE49-F238E27FC236}">
                <a16:creationId xmlns:a16="http://schemas.microsoft.com/office/drawing/2014/main" id="{B4ADEBAC-E497-CB48-8513-F33DB82A8973}"/>
              </a:ext>
            </a:extLst>
          </p:cNvPr>
          <p:cNvSpPr/>
          <p:nvPr userDrawn="1"/>
        </p:nvSpPr>
        <p:spPr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01E58-B497-624D-AB7C-62DCAC1049CF}"/>
              </a:ext>
            </a:extLst>
          </p:cNvPr>
          <p:cNvSpPr txBox="1"/>
          <p:nvPr userDrawn="1"/>
        </p:nvSpPr>
        <p:spPr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0A711D-6C98-6C43-8314-B5B48812555D}"/>
              </a:ext>
            </a:extLst>
          </p:cNvPr>
          <p:cNvSpPr txBox="1"/>
          <p:nvPr userDrawn="1"/>
        </p:nvSpPr>
        <p:spPr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E-Commerce Marketing Plan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9A1467-2B26-DF46-B85E-EE1EAB739AA4}"/>
              </a:ext>
            </a:extLst>
          </p:cNvPr>
          <p:cNvCxnSpPr>
            <a:cxnSpLocks/>
          </p:cNvCxnSpPr>
          <p:nvPr userDrawn="1"/>
        </p:nvCxnSpPr>
        <p:spPr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5899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ABA0E42-432A-314C-B839-158E73B7F9F1}"/>
              </a:ext>
            </a:extLst>
          </p:cNvPr>
          <p:cNvSpPr/>
          <p:nvPr userDrawn="1"/>
        </p:nvSpPr>
        <p:spPr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948A03-5308-0D43-8DC0-1712C4C0AA6F}"/>
              </a:ext>
            </a:extLst>
          </p:cNvPr>
          <p:cNvSpPr txBox="1"/>
          <p:nvPr userDrawn="1"/>
        </p:nvSpPr>
        <p:spPr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893DEC-253F-CD42-B9C4-2F3437D2C321}"/>
              </a:ext>
            </a:extLst>
          </p:cNvPr>
          <p:cNvSpPr txBox="1"/>
          <p:nvPr userDrawn="1"/>
        </p:nvSpPr>
        <p:spPr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E-Commerce Marketing Plan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199B63-AA1B-C347-8FDF-19BC284F899D}"/>
              </a:ext>
            </a:extLst>
          </p:cNvPr>
          <p:cNvCxnSpPr>
            <a:cxnSpLocks/>
          </p:cNvCxnSpPr>
          <p:nvPr userDrawn="1"/>
        </p:nvCxnSpPr>
        <p:spPr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422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2409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88A93C0F-FC51-4224-A867-41D5F175CCB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029578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34F53E92-69CB-4528-965C-0B2E8F7D3A2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7846F6-92C4-416B-8296-F6BF2407D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462" y="365126"/>
            <a:ext cx="11023426" cy="937582"/>
          </a:xfrm>
        </p:spPr>
        <p:txBody>
          <a:bodyPr/>
          <a:lstStyle>
            <a:lvl1pPr>
              <a:defRPr b="1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0BE8D-2E06-40F3-B694-546B940A5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462" y="1540701"/>
            <a:ext cx="11023426" cy="4636262"/>
          </a:xfrm>
        </p:spPr>
        <p:txBody>
          <a:bodyPr/>
          <a:lstStyle>
            <a:lvl1pPr>
              <a:buFontTx/>
              <a:buNone/>
              <a:defRPr>
                <a:latin typeface="Georgia" panose="02040502050405020303" pitchFamily="18" charset="0"/>
              </a:defRPr>
            </a:lvl1pPr>
            <a:lvl2pPr>
              <a:buFontTx/>
              <a:buNone/>
              <a:defRPr>
                <a:latin typeface="Georgia" panose="02040502050405020303" pitchFamily="18" charset="0"/>
              </a:defRPr>
            </a:lvl2pPr>
            <a:lvl3pPr>
              <a:buFontTx/>
              <a:buNone/>
              <a:defRPr>
                <a:latin typeface="Georgia" panose="02040502050405020303" pitchFamily="18" charset="0"/>
              </a:defRPr>
            </a:lvl3pPr>
            <a:lvl4pPr>
              <a:buFontTx/>
              <a:buNone/>
              <a:defRPr>
                <a:latin typeface="Georgia" panose="02040502050405020303" pitchFamily="18" charset="0"/>
              </a:defRPr>
            </a:lvl4pPr>
            <a:lvl5pPr>
              <a:buFontTx/>
              <a:buNone/>
              <a:defRPr>
                <a:latin typeface="Georgia" panose="02040502050405020303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8CF4F-E014-45A2-BDB6-5CEE54481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419532" y="5229639"/>
            <a:ext cx="1555138" cy="365125"/>
          </a:xfrm>
        </p:spPr>
        <p:txBody>
          <a:bodyPr/>
          <a:lstStyle>
            <a:lvl1pPr algn="l">
              <a:defRPr i="1">
                <a:solidFill>
                  <a:srgbClr val="8D198E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>
                <a:solidFill>
                  <a:srgbClr val="8D198E"/>
                </a:solidFill>
              </a:rPr>
              <a:t>24slides.com</a:t>
            </a:r>
            <a:endParaRPr lang="en-US" dirty="0">
              <a:solidFill>
                <a:srgbClr val="8D198E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B8145D8-3538-4B65-8B0B-F472E6845D72}"/>
              </a:ext>
            </a:extLst>
          </p:cNvPr>
          <p:cNvSpPr/>
          <p:nvPr userDrawn="1"/>
        </p:nvSpPr>
        <p:spPr>
          <a:xfrm>
            <a:off x="206486" y="146051"/>
            <a:ext cx="303103" cy="303103"/>
          </a:xfrm>
          <a:prstGeom prst="roundRect">
            <a:avLst>
              <a:gd name="adj" fmla="val 50000"/>
            </a:avLst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568801E-01D3-4C82-9F18-EB45F7A355CD}"/>
              </a:ext>
            </a:extLst>
          </p:cNvPr>
          <p:cNvSpPr/>
          <p:nvPr userDrawn="1"/>
        </p:nvSpPr>
        <p:spPr>
          <a:xfrm>
            <a:off x="11482781" y="6387361"/>
            <a:ext cx="303103" cy="303103"/>
          </a:xfrm>
          <a:prstGeom prst="roundRect">
            <a:avLst>
              <a:gd name="adj" fmla="val 50000"/>
            </a:avLst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38683-EC2A-488C-B612-7E6C49A0E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780" y="6356350"/>
            <a:ext cx="303104" cy="365125"/>
          </a:xfrm>
        </p:spPr>
        <p:txBody>
          <a:bodyPr lIns="0" tIns="0" rIns="0" bIns="0"/>
          <a:lstStyle>
            <a:lvl1pPr algn="ctr">
              <a:defRPr sz="8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fld id="{877BCE01-9058-4259-B684-EDDB3327DE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790D280-29AC-4C86-A28B-E37BEDFFC232}"/>
              </a:ext>
            </a:extLst>
          </p:cNvPr>
          <p:cNvSpPr/>
          <p:nvPr userDrawn="1"/>
        </p:nvSpPr>
        <p:spPr>
          <a:xfrm flipH="1">
            <a:off x="343111" y="668229"/>
            <a:ext cx="37785" cy="4330491"/>
          </a:xfrm>
          <a:custGeom>
            <a:avLst/>
            <a:gdLst>
              <a:gd name="connsiteX0" fmla="*/ 37785 w 37785"/>
              <a:gd name="connsiteY0" fmla="*/ 0 h 4330491"/>
              <a:gd name="connsiteX1" fmla="*/ 0 w 37785"/>
              <a:gd name="connsiteY1" fmla="*/ 0 h 4330491"/>
              <a:gd name="connsiteX2" fmla="*/ 0 w 37785"/>
              <a:gd name="connsiteY2" fmla="*/ 4330491 h 4330491"/>
              <a:gd name="connsiteX3" fmla="*/ 37785 w 37785"/>
              <a:gd name="connsiteY3" fmla="*/ 4330491 h 4330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85" h="4330491">
                <a:moveTo>
                  <a:pt x="37785" y="0"/>
                </a:moveTo>
                <a:lnTo>
                  <a:pt x="0" y="0"/>
                </a:lnTo>
                <a:lnTo>
                  <a:pt x="0" y="4330491"/>
                </a:lnTo>
                <a:lnTo>
                  <a:pt x="37785" y="4330491"/>
                </a:lnTo>
                <a:close/>
              </a:path>
            </a:pathLst>
          </a:cu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2692C5D-0F82-4D9C-8DE2-D6809D4BC187}"/>
              </a:ext>
            </a:extLst>
          </p:cNvPr>
          <p:cNvSpPr/>
          <p:nvPr userDrawn="1"/>
        </p:nvSpPr>
        <p:spPr>
          <a:xfrm>
            <a:off x="272490" y="331118"/>
            <a:ext cx="171094" cy="171094"/>
          </a:xfrm>
          <a:prstGeom prst="roundRect">
            <a:avLst>
              <a:gd name="adj" fmla="val 50000"/>
            </a:avLst>
          </a:prstGeom>
          <a:solidFill>
            <a:srgbClr val="EB8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555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33DCC-E58D-4E90-BD32-93612EB10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7CF97-5037-48C8-8243-48B5F7870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53ED2-55B1-4F90-9569-25377B50E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ound Same Side Corner Rectangle 10">
            <a:extLst>
              <a:ext uri="{FF2B5EF4-FFF2-40B4-BE49-F238E27FC236}">
                <a16:creationId xmlns:a16="http://schemas.microsoft.com/office/drawing/2014/main" id="{CBD9C243-2244-414C-979E-C2B50D4A5B82}"/>
              </a:ext>
            </a:extLst>
          </p:cNvPr>
          <p:cNvSpPr/>
          <p:nvPr userDrawn="1"/>
        </p:nvSpPr>
        <p:spPr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76271-C58C-894A-96DA-3770479E3AFF}"/>
              </a:ext>
            </a:extLst>
          </p:cNvPr>
          <p:cNvSpPr txBox="1"/>
          <p:nvPr userDrawn="1"/>
        </p:nvSpPr>
        <p:spPr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E2A1FF-741B-A247-B472-AE6F07156994}"/>
              </a:ext>
            </a:extLst>
          </p:cNvPr>
          <p:cNvSpPr txBox="1"/>
          <p:nvPr userDrawn="1"/>
        </p:nvSpPr>
        <p:spPr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E-Commerce Marketing Plan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C7A151-F4D1-864E-B175-79AF4C087CEA}"/>
              </a:ext>
            </a:extLst>
          </p:cNvPr>
          <p:cNvCxnSpPr>
            <a:cxnSpLocks/>
          </p:cNvCxnSpPr>
          <p:nvPr userDrawn="1"/>
        </p:nvCxnSpPr>
        <p:spPr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63478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3295E-5F2E-469B-B4C3-767643F28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4A6C5-DA12-455A-81DD-2B5C41D0E9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A59A1D-8CC0-43CE-9EB7-F5DE71D0A3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ound Same Side Corner Rectangle 10">
            <a:extLst>
              <a:ext uri="{FF2B5EF4-FFF2-40B4-BE49-F238E27FC236}">
                <a16:creationId xmlns:a16="http://schemas.microsoft.com/office/drawing/2014/main" id="{5F2A2DD5-4CB6-FE40-9B7E-3B222A91D018}"/>
              </a:ext>
            </a:extLst>
          </p:cNvPr>
          <p:cNvSpPr/>
          <p:nvPr userDrawn="1"/>
        </p:nvSpPr>
        <p:spPr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F64F79-87B9-7A46-AE76-1906CB926CAC}"/>
              </a:ext>
            </a:extLst>
          </p:cNvPr>
          <p:cNvSpPr txBox="1"/>
          <p:nvPr userDrawn="1"/>
        </p:nvSpPr>
        <p:spPr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5CEAFE-18A1-3E4F-8F70-07DFA2AC6F02}"/>
              </a:ext>
            </a:extLst>
          </p:cNvPr>
          <p:cNvSpPr txBox="1"/>
          <p:nvPr userDrawn="1"/>
        </p:nvSpPr>
        <p:spPr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E-Commerce Marketing Plan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088C8A6-6F71-FE44-9B1E-1DDFE9D822D8}"/>
              </a:ext>
            </a:extLst>
          </p:cNvPr>
          <p:cNvCxnSpPr>
            <a:cxnSpLocks/>
          </p:cNvCxnSpPr>
          <p:nvPr userDrawn="1"/>
        </p:nvCxnSpPr>
        <p:spPr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463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3B649-33B5-49E0-AF95-5C2F74360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1F3234-B853-4DD4-ACD3-949D5F284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33400" y="1825624"/>
            <a:ext cx="11125200" cy="44227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10" name="Round Same Side Corner Rectangle 9">
            <a:extLst>
              <a:ext uri="{FF2B5EF4-FFF2-40B4-BE49-F238E27FC236}">
                <a16:creationId xmlns:a16="http://schemas.microsoft.com/office/drawing/2014/main" id="{304C0EF7-46FB-6E46-81BE-5358BF7223D1}"/>
              </a:ext>
            </a:extLst>
          </p:cNvPr>
          <p:cNvSpPr/>
          <p:nvPr userDrawn="1"/>
        </p:nvSpPr>
        <p:spPr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7A9DC3-D600-E246-B69A-326EB34F72F0}"/>
              </a:ext>
            </a:extLst>
          </p:cNvPr>
          <p:cNvSpPr txBox="1"/>
          <p:nvPr userDrawn="1"/>
        </p:nvSpPr>
        <p:spPr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1478BB-1418-3B41-87CE-A4F674376C62}"/>
              </a:ext>
            </a:extLst>
          </p:cNvPr>
          <p:cNvSpPr txBox="1"/>
          <p:nvPr userDrawn="1"/>
        </p:nvSpPr>
        <p:spPr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E-Commerce Marketing Plan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7D99EF-F1C8-EC4C-9C91-3950C3AA392A}"/>
              </a:ext>
            </a:extLst>
          </p:cNvPr>
          <p:cNvCxnSpPr>
            <a:cxnSpLocks/>
          </p:cNvCxnSpPr>
          <p:nvPr userDrawn="1"/>
        </p:nvCxnSpPr>
        <p:spPr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9559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74D309-A159-49EF-AA30-9AD12AF5DB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4"/>
            <a:ext cx="2933700" cy="58832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069772-6562-4B91-92CF-F6615BFA12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33400" y="365124"/>
            <a:ext cx="8039100" cy="5883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10" name="Round Same Side Corner Rectangle 9">
            <a:extLst>
              <a:ext uri="{FF2B5EF4-FFF2-40B4-BE49-F238E27FC236}">
                <a16:creationId xmlns:a16="http://schemas.microsoft.com/office/drawing/2014/main" id="{19FD2F09-3B88-314A-B3CC-FEEDDCF53056}"/>
              </a:ext>
            </a:extLst>
          </p:cNvPr>
          <p:cNvSpPr/>
          <p:nvPr userDrawn="1"/>
        </p:nvSpPr>
        <p:spPr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D0AAF1-F4D5-E44C-8BE3-766407CC3633}"/>
              </a:ext>
            </a:extLst>
          </p:cNvPr>
          <p:cNvSpPr txBox="1"/>
          <p:nvPr userDrawn="1"/>
        </p:nvSpPr>
        <p:spPr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8BF7B9-5D64-1843-8EE0-CBC45D50B48E}"/>
              </a:ext>
            </a:extLst>
          </p:cNvPr>
          <p:cNvSpPr txBox="1"/>
          <p:nvPr userDrawn="1"/>
        </p:nvSpPr>
        <p:spPr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E-Commerce Marketing Plan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8CB0C3-E679-CF46-A2DF-4862E9A615A6}"/>
              </a:ext>
            </a:extLst>
          </p:cNvPr>
          <p:cNvCxnSpPr>
            <a:cxnSpLocks/>
          </p:cNvCxnSpPr>
          <p:nvPr userDrawn="1"/>
        </p:nvCxnSpPr>
        <p:spPr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7113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6D732-C678-40DA-8C92-F7B185D47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6C12FC-BD64-46EA-8B7F-21AB1B177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EE0E7-F9F2-4375-9801-5B17FCA38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762A9-18AA-46A6-99F6-BF4759FBB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9785D-4168-43D8-B63E-32A9209C4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981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99A91-8948-4AFB-B615-BBEA3C76D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37DDA-0510-4C59-9A7F-81AC4D463C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446A85-9577-45D5-9E03-E94D5901A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98615-36C3-4098-BECB-C849DD6B2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66CAC-1533-4FFE-9AD0-03819D788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60F0A0-62FC-410F-B586-4F6AA908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36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603CD-83F6-451F-B9CA-F6304429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52D03-1CF1-4A61-9549-499CE455D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D1BE2-F875-41AF-82C2-643A00758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D022CE-7D32-4D94-A471-505F482F0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BCAEF2-738F-427B-A323-FD0288943C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B9576C-DE4A-49F9-9D7C-DAA114EA9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D66F9E-19BC-48D7-8D1B-65A75404A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04C1DC-030F-4BAD-AD19-42142504D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50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6C68-9794-4A52-8FD6-7193350D9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C6B3CC-7095-469B-8FF2-4187802B5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11C96E-2C48-4CE8-829C-A852B55FD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A6A05C-0B16-4929-9C04-B01651177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461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AF809E-4BFE-485D-824E-C6DF3FE55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0F04B7-4E3B-41EE-BA28-F751C6B2A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EB43AB-AD9D-43A1-B9F5-777497037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15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E70CC-3D1C-4824-85D4-E29756B5A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D53C2-DDC2-4DD5-8256-BC4286B1C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558AB-002E-46C5-8297-4A1867313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74C8B8-3864-4500-B09A-16D617C5E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2467A5-8EB8-4C8B-A41C-DF1ADBDB2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63DF65-6CA3-4710-AB15-7B38EDCD0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6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FFB7-7D01-4A24-AD62-16FE030DE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6A5E21-4D92-4B3D-9CBD-39073E603B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A91FDD-BD9D-4CBF-A1B5-D7C7AB9B8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20DC4-86B8-47E6-9AB5-66FB86161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43A43-5A51-4002-AB98-DE5347E82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24slides.com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E2979E-415A-4025-B7BB-2DD434C8D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714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13.xml"/><Relationship Id="rId16" Type="http://schemas.openxmlformats.org/officeDocument/2006/relationships/oleObject" Target="../embeddings/oleObject3.bin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7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1973832D-F295-4C4E-8A62-88A0E66A8A5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70158818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" imgW="383" imgH="384" progId="TCLayout.ActiveDocument.1">
                  <p:embed/>
                </p:oleObj>
              </mc:Choice>
              <mc:Fallback>
                <p:oleObj name="think-cell Slide" r:id="rId1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9A2A1F35-E3F7-4243-B623-636C14D25C88}"/>
              </a:ext>
            </a:extLst>
          </p:cNvPr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D501BD-EF97-431D-9A98-626F3D780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DED42-1816-49F9-A449-E5F440F39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A485E-ED8F-4C82-9D29-E6CB7E9833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E4435-C856-4DF8-8348-8F826C5E0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24slides.com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7F3BF-F1AD-4A01-A09B-8669FEC7D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BCE01-9058-4259-B684-EDDB3327D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146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DBC3F41C-1950-4175-A0D5-F29309A4B1B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93098023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6" imgW="383" imgH="384" progId="TCLayout.ActiveDocument.1">
                  <p:embed/>
                </p:oleObj>
              </mc:Choice>
              <mc:Fallback>
                <p:oleObj name="think-cell Slide" r:id="rId16" imgW="383" imgH="384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DBC3F41C-1950-4175-A0D5-F29309A4B1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3AF71B7F-2C2D-40D3-A393-9F6DCC630C92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DE9C95-668D-4C97-99D8-074E1701B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06400"/>
            <a:ext cx="11125200" cy="88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9BE55-B1B7-4BDF-8E9F-D05E93906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524000"/>
            <a:ext cx="111252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92938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6">
          <p15:clr>
            <a:srgbClr val="F26B43"/>
          </p15:clr>
        </p15:guide>
        <p15:guide id="2" pos="7344">
          <p15:clr>
            <a:srgbClr val="F26B43"/>
          </p15:clr>
        </p15:guide>
        <p15:guide id="3" orient="horz" pos="3936">
          <p15:clr>
            <a:srgbClr val="F26B43"/>
          </p15:clr>
        </p15:guide>
        <p15:guide id="5" orient="horz" pos="960">
          <p15:clr>
            <a:srgbClr val="F26B43"/>
          </p15:clr>
        </p15:guide>
        <p15:guide id="6" orient="horz" pos="8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6" Type="http://schemas.openxmlformats.org/officeDocument/2006/relationships/image" Target="../media/image2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10" Type="http://schemas.openxmlformats.org/officeDocument/2006/relationships/image" Target="../media/image13.jpe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gif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6" Type="http://schemas.openxmlformats.org/officeDocument/2006/relationships/image" Target="../media/image18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578447E3-A07A-4C54-A2CF-56880BE1EC9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8336388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Picture 13" descr="A computer sitting on top of a counter&#10;&#10;Description automatically generated">
            <a:extLst>
              <a:ext uri="{FF2B5EF4-FFF2-40B4-BE49-F238E27FC236}">
                <a16:creationId xmlns:a16="http://schemas.microsoft.com/office/drawing/2014/main" id="{2E68A275-956A-4941-895E-9F353CDC8C6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50939" y="2"/>
            <a:ext cx="6341062" cy="6857999"/>
          </a:xfrm>
          <a:custGeom>
            <a:avLst/>
            <a:gdLst>
              <a:gd name="connsiteX0" fmla="*/ 3298661 w 6341062"/>
              <a:gd name="connsiteY0" fmla="*/ 0 h 6857999"/>
              <a:gd name="connsiteX1" fmla="*/ 6341061 w 6341062"/>
              <a:gd name="connsiteY1" fmla="*/ 0 h 6857999"/>
              <a:gd name="connsiteX2" fmla="*/ 6341062 w 6341062"/>
              <a:gd name="connsiteY2" fmla="*/ 6857999 h 6857999"/>
              <a:gd name="connsiteX3" fmla="*/ 1706646 w 6341062"/>
              <a:gd name="connsiteY3" fmla="*/ 6857999 h 6857999"/>
              <a:gd name="connsiteX4" fmla="*/ 229713 w 6341062"/>
              <a:gd name="connsiteY4" fmla="*/ 5958362 h 6857999"/>
              <a:gd name="connsiteX5" fmla="*/ 69934 w 6341062"/>
              <a:gd name="connsiteY5" fmla="*/ 530059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41062" h="6857999">
                <a:moveTo>
                  <a:pt x="3298661" y="0"/>
                </a:moveTo>
                <a:lnTo>
                  <a:pt x="6341061" y="0"/>
                </a:lnTo>
                <a:lnTo>
                  <a:pt x="6341062" y="6857999"/>
                </a:lnTo>
                <a:lnTo>
                  <a:pt x="1706646" y="6857999"/>
                </a:lnTo>
                <a:lnTo>
                  <a:pt x="229713" y="5958362"/>
                </a:lnTo>
                <a:cubicBezTo>
                  <a:pt x="3954" y="5820847"/>
                  <a:pt x="-67581" y="5526354"/>
                  <a:pt x="69934" y="5300596"/>
                </a:cubicBezTo>
                <a:close/>
              </a:path>
            </a:pathLst>
          </a:cu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48D0751-4B26-43F5-B460-01B82F030F32}"/>
              </a:ext>
            </a:extLst>
          </p:cNvPr>
          <p:cNvSpPr/>
          <p:nvPr/>
        </p:nvSpPr>
        <p:spPr>
          <a:xfrm>
            <a:off x="5965239" y="3780064"/>
            <a:ext cx="1485900" cy="1485900"/>
          </a:xfrm>
          <a:prstGeom prst="ellipse">
            <a:avLst/>
          </a:prstGeom>
          <a:solidFill>
            <a:srgbClr val="9A0E61"/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A762FA2-5737-4447-800A-54A7BFF20BF1}"/>
              </a:ext>
            </a:extLst>
          </p:cNvPr>
          <p:cNvSpPr/>
          <p:nvPr/>
        </p:nvSpPr>
        <p:spPr>
          <a:xfrm>
            <a:off x="6182844" y="3780065"/>
            <a:ext cx="1268295" cy="1268295"/>
          </a:xfrm>
          <a:custGeom>
            <a:avLst/>
            <a:gdLst>
              <a:gd name="connsiteX0" fmla="*/ 525345 w 1268295"/>
              <a:gd name="connsiteY0" fmla="*/ 0 h 1268295"/>
              <a:gd name="connsiteX1" fmla="*/ 1268295 w 1268295"/>
              <a:gd name="connsiteY1" fmla="*/ 742950 h 1268295"/>
              <a:gd name="connsiteX2" fmla="*/ 1050690 w 1268295"/>
              <a:gd name="connsiteY2" fmla="*/ 1268295 h 1268295"/>
              <a:gd name="connsiteX3" fmla="*/ 0 w 1268295"/>
              <a:gd name="connsiteY3" fmla="*/ 217605 h 1268295"/>
              <a:gd name="connsiteX4" fmla="*/ 525345 w 1268295"/>
              <a:gd name="connsiteY4" fmla="*/ 0 h 1268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8295" h="1268295">
                <a:moveTo>
                  <a:pt x="525345" y="0"/>
                </a:moveTo>
                <a:cubicBezTo>
                  <a:pt x="935665" y="0"/>
                  <a:pt x="1268295" y="332630"/>
                  <a:pt x="1268295" y="742950"/>
                </a:cubicBezTo>
                <a:cubicBezTo>
                  <a:pt x="1268295" y="948110"/>
                  <a:pt x="1185137" y="1133848"/>
                  <a:pt x="1050690" y="1268295"/>
                </a:cubicBezTo>
                <a:lnTo>
                  <a:pt x="0" y="217605"/>
                </a:lnTo>
                <a:cubicBezTo>
                  <a:pt x="134448" y="83158"/>
                  <a:pt x="320185" y="0"/>
                  <a:pt x="52534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11ECB3-E34F-44B7-A71B-1CC613F72D0E}"/>
              </a:ext>
            </a:extLst>
          </p:cNvPr>
          <p:cNvSpPr/>
          <p:nvPr/>
        </p:nvSpPr>
        <p:spPr>
          <a:xfrm>
            <a:off x="622311" y="1401961"/>
            <a:ext cx="5473689" cy="2769989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/>
          <a:p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Segoe UI Black" panose="020B0A02040204020203" pitchFamily="34" charset="0"/>
              </a:rPr>
              <a:t>Ingenious</a:t>
            </a:r>
          </a:p>
          <a:p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Segoe UI Black" panose="020B0A02040204020203" pitchFamily="34" charset="0"/>
              </a:rPr>
              <a:t>Voice</a:t>
            </a:r>
          </a:p>
          <a:p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Segoe UI Black" panose="020B0A02040204020203" pitchFamily="34" charset="0"/>
              </a:rPr>
              <a:t>Biometrics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D09BAF-01C6-4AF9-AE46-D2B1FF264480}"/>
              </a:ext>
            </a:extLst>
          </p:cNvPr>
          <p:cNvCxnSpPr>
            <a:cxnSpLocks/>
          </p:cNvCxnSpPr>
          <p:nvPr/>
        </p:nvCxnSpPr>
        <p:spPr>
          <a:xfrm>
            <a:off x="587829" y="4523014"/>
            <a:ext cx="503192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0560" y="4876800"/>
            <a:ext cx="4754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Solution for SBI Innovate 2022</a:t>
            </a:r>
            <a:endParaRPr lang="en-IN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219" y="3832044"/>
            <a:ext cx="1399358" cy="139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07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5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713462" y="523274"/>
            <a:ext cx="1102342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srgbClr val="083D65"/>
                </a:solidFill>
                <a:ea typeface="Open Sans" panose="020B0606030504020204" pitchFamily="34" charset="0"/>
              </a:rPr>
              <a:t>Enrollment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 Screen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31CB2-EE12-5BC3-BFB3-613F179CFD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62" y="989473"/>
            <a:ext cx="11167068" cy="586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69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5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713462" y="523274"/>
            <a:ext cx="1102342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Verification Screen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A5D881-ABA7-CA64-5E30-9903B6BB68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8" y="991026"/>
            <a:ext cx="10168389" cy="53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989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totype Working">
            <a:hlinkClick r:id="" action="ppaction://media"/>
            <a:extLst>
              <a:ext uri="{FF2B5EF4-FFF2-40B4-BE49-F238E27FC236}">
                <a16:creationId xmlns:a16="http://schemas.microsoft.com/office/drawing/2014/main" id="{803D1115-E858-3ED2-6825-6B70FD2BD3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7620" y="599183"/>
            <a:ext cx="10653306" cy="6258817"/>
          </a:xfrm>
          <a:prstGeom prst="rect">
            <a:avLst/>
          </a:prstGeom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8D909492-E53C-F12E-B1AA-69304A59875E}"/>
              </a:ext>
            </a:extLst>
          </p:cNvPr>
          <p:cNvSpPr txBox="1">
            <a:spLocks/>
          </p:cNvSpPr>
          <p:nvPr/>
        </p:nvSpPr>
        <p:spPr>
          <a:xfrm>
            <a:off x="250754" y="203784"/>
            <a:ext cx="1102342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rgbClr val="083D65"/>
                </a:solidFill>
                <a:ea typeface="Open Sans" panose="020B0606030504020204" pitchFamily="34" charset="0"/>
              </a:rPr>
              <a:t>PROTOTYPE VIDEO</a:t>
            </a:r>
          </a:p>
        </p:txBody>
      </p:sp>
    </p:spTree>
    <p:extLst>
      <p:ext uri="{BB962C8B-B14F-4D97-AF65-F5344CB8AC3E}">
        <p14:creationId xmlns:p14="http://schemas.microsoft.com/office/powerpoint/2010/main" val="147167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4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5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713462" y="523274"/>
            <a:ext cx="1102342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rgbClr val="083D65"/>
                </a:solidFill>
                <a:ea typeface="Open Sans" panose="020B0606030504020204" pitchFamily="34" charset="0"/>
              </a:rPr>
              <a:t>TEST-CASES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250868"/>
              </p:ext>
            </p:extLst>
          </p:nvPr>
        </p:nvGraphicFramePr>
        <p:xfrm>
          <a:off x="1514691" y="1090108"/>
          <a:ext cx="8592458" cy="3864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2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43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308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209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4643">
                <a:tc>
                  <a:txBody>
                    <a:bodyPr/>
                    <a:lstStyle/>
                    <a:p>
                      <a:r>
                        <a:rPr lang="en-US" dirty="0"/>
                        <a:t>Test Case No.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 Function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 Outline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16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Enrollment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</a:t>
                      </a:r>
                      <a:r>
                        <a:rPr lang="en-US" baseline="0" dirty="0"/>
                        <a:t> “A” enrolls (as a new user)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Status: Success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16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Enrollment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/>
                        <a:t>User “A” enrolls</a:t>
                      </a:r>
                    </a:p>
                    <a:p>
                      <a:r>
                        <a:rPr lang="en-US" baseline="0" dirty="0"/>
                        <a:t>(already existing)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Status:</a:t>
                      </a:r>
                      <a:r>
                        <a:rPr lang="en-US" baseline="0" dirty="0"/>
                        <a:t> Failure</a:t>
                      </a:r>
                    </a:p>
                    <a:p>
                      <a:r>
                        <a:rPr lang="en-US" baseline="0" dirty="0" err="1"/>
                        <a:t>Desc</a:t>
                      </a:r>
                      <a:r>
                        <a:rPr lang="en-US" baseline="0" dirty="0"/>
                        <a:t>: Existing user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16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Verification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 “A” tries to do verification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Status:</a:t>
                      </a:r>
                      <a:r>
                        <a:rPr lang="en-US" baseline="0" dirty="0"/>
                        <a:t> Success</a:t>
                      </a:r>
                    </a:p>
                    <a:p>
                      <a:r>
                        <a:rPr lang="en-US" baseline="0" dirty="0"/>
                        <a:t>Score: 79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31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Verification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User “B” does not exist and tries to do verification.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Status: Failure</a:t>
                      </a:r>
                    </a:p>
                    <a:p>
                      <a:r>
                        <a:rPr lang="en-US" dirty="0" err="1"/>
                        <a:t>Desc</a:t>
                      </a:r>
                      <a:r>
                        <a:rPr lang="en-US" dirty="0"/>
                        <a:t>: User</a:t>
                      </a:r>
                      <a:r>
                        <a:rPr lang="en-US" baseline="0" dirty="0"/>
                        <a:t> doesn’t exist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531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Verification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User “B” tries to do verification for</a:t>
                      </a:r>
                      <a:r>
                        <a:rPr lang="en-US" baseline="0" dirty="0"/>
                        <a:t> user “A”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Status:</a:t>
                      </a:r>
                      <a:r>
                        <a:rPr lang="en-US" baseline="0" dirty="0"/>
                        <a:t> Failure</a:t>
                      </a:r>
                    </a:p>
                    <a:p>
                      <a:r>
                        <a:rPr lang="en-US" baseline="0" dirty="0"/>
                        <a:t>Desc:  Voice print doesn’t match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9801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662BA89-71AB-41C9-A2AC-46F9894699A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662929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EBDA9E-D863-40F5-9351-68C9886FD1B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4D2807-8E11-44E1-9FF5-367C4EBA89A7}"/>
              </a:ext>
            </a:extLst>
          </p:cNvPr>
          <p:cNvSpPr/>
          <p:nvPr/>
        </p:nvSpPr>
        <p:spPr>
          <a:xfrm flipV="1">
            <a:off x="0" y="0"/>
            <a:ext cx="12191583" cy="3429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177835-14D1-4E00-9FF2-A8D09C87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Why our solution?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C02B7F9-AA25-4D8E-9FEA-07FB4D318592}"/>
              </a:ext>
            </a:extLst>
          </p:cNvPr>
          <p:cNvSpPr/>
          <p:nvPr/>
        </p:nvSpPr>
        <p:spPr>
          <a:xfrm>
            <a:off x="9020304" y="2968052"/>
            <a:ext cx="1200678" cy="1200678"/>
          </a:xfrm>
          <a:prstGeom prst="ellipse">
            <a:avLst/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7A1BDF-A59D-4F82-9C2D-682A59506495}"/>
              </a:ext>
            </a:extLst>
          </p:cNvPr>
          <p:cNvSpPr/>
          <p:nvPr/>
        </p:nvSpPr>
        <p:spPr>
          <a:xfrm>
            <a:off x="6309203" y="2968052"/>
            <a:ext cx="1200678" cy="1200678"/>
          </a:xfrm>
          <a:prstGeom prst="ellipse">
            <a:avLst/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5B18F1F-6E3E-47CC-B2AC-596D39F26FE0}"/>
              </a:ext>
            </a:extLst>
          </p:cNvPr>
          <p:cNvSpPr/>
          <p:nvPr/>
        </p:nvSpPr>
        <p:spPr>
          <a:xfrm>
            <a:off x="3583760" y="2968052"/>
            <a:ext cx="1200678" cy="1200678"/>
          </a:xfrm>
          <a:prstGeom prst="ellipse">
            <a:avLst/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3CCBC36-5CE2-49BD-A1F9-117446F485EB}"/>
              </a:ext>
            </a:extLst>
          </p:cNvPr>
          <p:cNvSpPr/>
          <p:nvPr/>
        </p:nvSpPr>
        <p:spPr>
          <a:xfrm>
            <a:off x="867176" y="2968052"/>
            <a:ext cx="1200678" cy="1200678"/>
          </a:xfrm>
          <a:prstGeom prst="ellipse">
            <a:avLst/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E1A461C-810E-4E7E-986C-71F1419195DE}"/>
              </a:ext>
            </a:extLst>
          </p:cNvPr>
          <p:cNvSpPr/>
          <p:nvPr/>
        </p:nvSpPr>
        <p:spPr>
          <a:xfrm>
            <a:off x="1006478" y="2968052"/>
            <a:ext cx="1048177" cy="1048177"/>
          </a:xfrm>
          <a:custGeom>
            <a:avLst/>
            <a:gdLst>
              <a:gd name="connsiteX0" fmla="*/ 525345 w 1268295"/>
              <a:gd name="connsiteY0" fmla="*/ 0 h 1268295"/>
              <a:gd name="connsiteX1" fmla="*/ 1268295 w 1268295"/>
              <a:gd name="connsiteY1" fmla="*/ 742950 h 1268295"/>
              <a:gd name="connsiteX2" fmla="*/ 1050690 w 1268295"/>
              <a:gd name="connsiteY2" fmla="*/ 1268295 h 1268295"/>
              <a:gd name="connsiteX3" fmla="*/ 0 w 1268295"/>
              <a:gd name="connsiteY3" fmla="*/ 217605 h 1268295"/>
              <a:gd name="connsiteX4" fmla="*/ 525345 w 1268295"/>
              <a:gd name="connsiteY4" fmla="*/ 0 h 1268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8295" h="1268295">
                <a:moveTo>
                  <a:pt x="525345" y="0"/>
                </a:moveTo>
                <a:cubicBezTo>
                  <a:pt x="935665" y="0"/>
                  <a:pt x="1268295" y="332630"/>
                  <a:pt x="1268295" y="742950"/>
                </a:cubicBezTo>
                <a:cubicBezTo>
                  <a:pt x="1268295" y="948110"/>
                  <a:pt x="1185137" y="1133848"/>
                  <a:pt x="1050690" y="1268295"/>
                </a:cubicBezTo>
                <a:lnTo>
                  <a:pt x="0" y="217605"/>
                </a:lnTo>
                <a:cubicBezTo>
                  <a:pt x="134448" y="83158"/>
                  <a:pt x="320185" y="0"/>
                  <a:pt x="52534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4504426-6EDB-4A23-9243-02F51F8424F7}"/>
              </a:ext>
            </a:extLst>
          </p:cNvPr>
          <p:cNvSpPr/>
          <p:nvPr/>
        </p:nvSpPr>
        <p:spPr>
          <a:xfrm>
            <a:off x="3736978" y="2968052"/>
            <a:ext cx="1048177" cy="1048177"/>
          </a:xfrm>
          <a:custGeom>
            <a:avLst/>
            <a:gdLst>
              <a:gd name="connsiteX0" fmla="*/ 525345 w 1268295"/>
              <a:gd name="connsiteY0" fmla="*/ 0 h 1268295"/>
              <a:gd name="connsiteX1" fmla="*/ 1268295 w 1268295"/>
              <a:gd name="connsiteY1" fmla="*/ 742950 h 1268295"/>
              <a:gd name="connsiteX2" fmla="*/ 1050690 w 1268295"/>
              <a:gd name="connsiteY2" fmla="*/ 1268295 h 1268295"/>
              <a:gd name="connsiteX3" fmla="*/ 0 w 1268295"/>
              <a:gd name="connsiteY3" fmla="*/ 217605 h 1268295"/>
              <a:gd name="connsiteX4" fmla="*/ 525345 w 1268295"/>
              <a:gd name="connsiteY4" fmla="*/ 0 h 1268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8295" h="1268295">
                <a:moveTo>
                  <a:pt x="525345" y="0"/>
                </a:moveTo>
                <a:cubicBezTo>
                  <a:pt x="935665" y="0"/>
                  <a:pt x="1268295" y="332630"/>
                  <a:pt x="1268295" y="742950"/>
                </a:cubicBezTo>
                <a:cubicBezTo>
                  <a:pt x="1268295" y="948110"/>
                  <a:pt x="1185137" y="1133848"/>
                  <a:pt x="1050690" y="1268295"/>
                </a:cubicBezTo>
                <a:lnTo>
                  <a:pt x="0" y="217605"/>
                </a:lnTo>
                <a:cubicBezTo>
                  <a:pt x="134448" y="83158"/>
                  <a:pt x="320185" y="0"/>
                  <a:pt x="52534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6F9ED02-9D04-45D7-B348-65DFBD8F8367}"/>
              </a:ext>
            </a:extLst>
          </p:cNvPr>
          <p:cNvSpPr/>
          <p:nvPr/>
        </p:nvSpPr>
        <p:spPr>
          <a:xfrm>
            <a:off x="6465012" y="2968052"/>
            <a:ext cx="1048177" cy="1048177"/>
          </a:xfrm>
          <a:custGeom>
            <a:avLst/>
            <a:gdLst>
              <a:gd name="connsiteX0" fmla="*/ 525345 w 1268295"/>
              <a:gd name="connsiteY0" fmla="*/ 0 h 1268295"/>
              <a:gd name="connsiteX1" fmla="*/ 1268295 w 1268295"/>
              <a:gd name="connsiteY1" fmla="*/ 742950 h 1268295"/>
              <a:gd name="connsiteX2" fmla="*/ 1050690 w 1268295"/>
              <a:gd name="connsiteY2" fmla="*/ 1268295 h 1268295"/>
              <a:gd name="connsiteX3" fmla="*/ 0 w 1268295"/>
              <a:gd name="connsiteY3" fmla="*/ 217605 h 1268295"/>
              <a:gd name="connsiteX4" fmla="*/ 525345 w 1268295"/>
              <a:gd name="connsiteY4" fmla="*/ 0 h 1268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8295" h="1268295">
                <a:moveTo>
                  <a:pt x="525345" y="0"/>
                </a:moveTo>
                <a:cubicBezTo>
                  <a:pt x="935665" y="0"/>
                  <a:pt x="1268295" y="332630"/>
                  <a:pt x="1268295" y="742950"/>
                </a:cubicBezTo>
                <a:cubicBezTo>
                  <a:pt x="1268295" y="948110"/>
                  <a:pt x="1185137" y="1133848"/>
                  <a:pt x="1050690" y="1268295"/>
                </a:cubicBezTo>
                <a:lnTo>
                  <a:pt x="0" y="217605"/>
                </a:lnTo>
                <a:cubicBezTo>
                  <a:pt x="134448" y="83158"/>
                  <a:pt x="320185" y="0"/>
                  <a:pt x="52534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F134BE7-9A1E-4F22-9E7F-E067F1974417}"/>
              </a:ext>
            </a:extLst>
          </p:cNvPr>
          <p:cNvSpPr/>
          <p:nvPr/>
        </p:nvSpPr>
        <p:spPr>
          <a:xfrm>
            <a:off x="9172805" y="2968052"/>
            <a:ext cx="1048177" cy="1048177"/>
          </a:xfrm>
          <a:custGeom>
            <a:avLst/>
            <a:gdLst>
              <a:gd name="connsiteX0" fmla="*/ 525345 w 1268295"/>
              <a:gd name="connsiteY0" fmla="*/ 0 h 1268295"/>
              <a:gd name="connsiteX1" fmla="*/ 1268295 w 1268295"/>
              <a:gd name="connsiteY1" fmla="*/ 742950 h 1268295"/>
              <a:gd name="connsiteX2" fmla="*/ 1050690 w 1268295"/>
              <a:gd name="connsiteY2" fmla="*/ 1268295 h 1268295"/>
              <a:gd name="connsiteX3" fmla="*/ 0 w 1268295"/>
              <a:gd name="connsiteY3" fmla="*/ 217605 h 1268295"/>
              <a:gd name="connsiteX4" fmla="*/ 525345 w 1268295"/>
              <a:gd name="connsiteY4" fmla="*/ 0 h 1268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8295" h="1268295">
                <a:moveTo>
                  <a:pt x="525345" y="0"/>
                </a:moveTo>
                <a:cubicBezTo>
                  <a:pt x="935665" y="0"/>
                  <a:pt x="1268295" y="332630"/>
                  <a:pt x="1268295" y="742950"/>
                </a:cubicBezTo>
                <a:cubicBezTo>
                  <a:pt x="1268295" y="948110"/>
                  <a:pt x="1185137" y="1133848"/>
                  <a:pt x="1050690" y="1268295"/>
                </a:cubicBezTo>
                <a:lnTo>
                  <a:pt x="0" y="217605"/>
                </a:lnTo>
                <a:cubicBezTo>
                  <a:pt x="134448" y="83158"/>
                  <a:pt x="320185" y="0"/>
                  <a:pt x="52534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824A2A9-1972-4AE0-BBB5-67E2A18D6EF1}"/>
              </a:ext>
            </a:extLst>
          </p:cNvPr>
          <p:cNvSpPr/>
          <p:nvPr/>
        </p:nvSpPr>
        <p:spPr>
          <a:xfrm>
            <a:off x="8754891" y="3094451"/>
            <a:ext cx="521515" cy="521515"/>
          </a:xfrm>
          <a:prstGeom prst="ellipse">
            <a:avLst/>
          </a:prstGeom>
          <a:solidFill>
            <a:srgbClr val="EB8DE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latin typeface="Georgia" panose="02040502050405020303" pitchFamily="18" charset="0"/>
              </a:rPr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5903C1D-D3A0-423C-A10B-F0373F8B61BF}"/>
              </a:ext>
            </a:extLst>
          </p:cNvPr>
          <p:cNvSpPr/>
          <p:nvPr/>
        </p:nvSpPr>
        <p:spPr>
          <a:xfrm>
            <a:off x="6043790" y="3094451"/>
            <a:ext cx="521515" cy="521515"/>
          </a:xfrm>
          <a:prstGeom prst="ellipse">
            <a:avLst/>
          </a:prstGeom>
          <a:solidFill>
            <a:srgbClr val="EB8DE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latin typeface="Georgia" panose="02040502050405020303" pitchFamily="18" charset="0"/>
              </a:rPr>
              <a:t>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947C709-D0C1-4D81-9F4A-15FB413067A8}"/>
              </a:ext>
            </a:extLst>
          </p:cNvPr>
          <p:cNvSpPr/>
          <p:nvPr/>
        </p:nvSpPr>
        <p:spPr>
          <a:xfrm>
            <a:off x="3318347" y="3094451"/>
            <a:ext cx="521515" cy="521515"/>
          </a:xfrm>
          <a:prstGeom prst="ellipse">
            <a:avLst/>
          </a:prstGeom>
          <a:solidFill>
            <a:srgbClr val="EB8DE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latin typeface="Georgia" panose="02040502050405020303" pitchFamily="18" charset="0"/>
              </a:rPr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64430B1-0158-465F-B888-8E4089EF6C48}"/>
              </a:ext>
            </a:extLst>
          </p:cNvPr>
          <p:cNvSpPr/>
          <p:nvPr/>
        </p:nvSpPr>
        <p:spPr>
          <a:xfrm>
            <a:off x="601763" y="3094451"/>
            <a:ext cx="521515" cy="521515"/>
          </a:xfrm>
          <a:prstGeom prst="ellipse">
            <a:avLst/>
          </a:prstGeom>
          <a:solidFill>
            <a:srgbClr val="EB8DE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latin typeface="Georgia" panose="02040502050405020303" pitchFamily="18" charset="0"/>
              </a:rPr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800259B-CEFC-4A60-B4D2-5CA3043D3609}"/>
              </a:ext>
            </a:extLst>
          </p:cNvPr>
          <p:cNvSpPr/>
          <p:nvPr/>
        </p:nvSpPr>
        <p:spPr>
          <a:xfrm>
            <a:off x="757001" y="4383167"/>
            <a:ext cx="2610664" cy="5539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buClr>
                <a:srgbClr val="8D198E"/>
              </a:buClr>
            </a:pPr>
            <a:r>
              <a:rPr lang="en-US" b="1" dirty="0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Lorem ipsum dolor sit </a:t>
            </a:r>
            <a:r>
              <a:rPr lang="en-US" b="1" dirty="0" err="1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amet</a:t>
            </a:r>
            <a:r>
              <a:rPr lang="en-US" b="1" dirty="0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, </a:t>
            </a:r>
            <a:r>
              <a:rPr lang="en-US" b="1" dirty="0" err="1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consectetur</a:t>
            </a:r>
            <a:endParaRPr lang="en-US" b="1" dirty="0">
              <a:solidFill>
                <a:srgbClr val="8D198E"/>
              </a:solidFill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95714A5-1CE0-4B9F-8C38-A0AA2C49EDC9}"/>
              </a:ext>
            </a:extLst>
          </p:cNvPr>
          <p:cNvSpPr/>
          <p:nvPr/>
        </p:nvSpPr>
        <p:spPr>
          <a:xfrm>
            <a:off x="713463" y="1455259"/>
            <a:ext cx="6667906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Segoe UI Light" panose="020B0502040204020203" pitchFamily="34" charset="0"/>
              </a:rPr>
              <a:t>Our solution </a:t>
            </a:r>
            <a:r>
              <a:rPr lang="en-US" sz="2000" i="1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Segoe UI Light" panose="020B0502040204020203" pitchFamily="34" charset="0"/>
              </a:rPr>
              <a:t>has following </a:t>
            </a:r>
            <a:endParaRPr lang="en-US" sz="2000" i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8855FBB5-D952-49AE-84ED-65CAE9517253}"/>
              </a:ext>
            </a:extLst>
          </p:cNvPr>
          <p:cNvSpPr/>
          <p:nvPr/>
        </p:nvSpPr>
        <p:spPr>
          <a:xfrm>
            <a:off x="206486" y="146051"/>
            <a:ext cx="303103" cy="303103"/>
          </a:xfrm>
          <a:prstGeom prst="roundRect">
            <a:avLst>
              <a:gd name="adj" fmla="val 50000"/>
            </a:avLst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FE7D7D9-2772-469B-98A5-34DA1AC68DB7}"/>
              </a:ext>
            </a:extLst>
          </p:cNvPr>
          <p:cNvSpPr/>
          <p:nvPr/>
        </p:nvSpPr>
        <p:spPr>
          <a:xfrm flipH="1">
            <a:off x="343111" y="668229"/>
            <a:ext cx="37785" cy="4330491"/>
          </a:xfrm>
          <a:custGeom>
            <a:avLst/>
            <a:gdLst>
              <a:gd name="connsiteX0" fmla="*/ 37785 w 37785"/>
              <a:gd name="connsiteY0" fmla="*/ 0 h 4330491"/>
              <a:gd name="connsiteX1" fmla="*/ 0 w 37785"/>
              <a:gd name="connsiteY1" fmla="*/ 0 h 4330491"/>
              <a:gd name="connsiteX2" fmla="*/ 0 w 37785"/>
              <a:gd name="connsiteY2" fmla="*/ 4330491 h 4330491"/>
              <a:gd name="connsiteX3" fmla="*/ 37785 w 37785"/>
              <a:gd name="connsiteY3" fmla="*/ 4330491 h 4330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85" h="4330491">
                <a:moveTo>
                  <a:pt x="37785" y="0"/>
                </a:moveTo>
                <a:lnTo>
                  <a:pt x="0" y="0"/>
                </a:lnTo>
                <a:lnTo>
                  <a:pt x="0" y="4330491"/>
                </a:lnTo>
                <a:lnTo>
                  <a:pt x="37785" y="4330491"/>
                </a:lnTo>
                <a:close/>
              </a:path>
            </a:pathLst>
          </a:cu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446CD897-87A5-46E0-B4C0-82313CDB9FB9}"/>
              </a:ext>
            </a:extLst>
          </p:cNvPr>
          <p:cNvSpPr/>
          <p:nvPr/>
        </p:nvSpPr>
        <p:spPr>
          <a:xfrm>
            <a:off x="272490" y="331118"/>
            <a:ext cx="171094" cy="171094"/>
          </a:xfrm>
          <a:prstGeom prst="roundRect">
            <a:avLst>
              <a:gd name="adj" fmla="val 50000"/>
            </a:avLst>
          </a:prstGeom>
          <a:solidFill>
            <a:srgbClr val="EB8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A77BBDB-64D0-4CCE-9212-3DB8EDFCDC3B}"/>
              </a:ext>
            </a:extLst>
          </p:cNvPr>
          <p:cNvSpPr/>
          <p:nvPr/>
        </p:nvSpPr>
        <p:spPr>
          <a:xfrm>
            <a:off x="3475712" y="4383167"/>
            <a:ext cx="2610664" cy="5539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buClr>
                <a:srgbClr val="8D198E"/>
              </a:buClr>
            </a:pPr>
            <a:r>
              <a:rPr lang="en-US" b="1" dirty="0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Lorem ipsum dolor sit </a:t>
            </a:r>
            <a:r>
              <a:rPr lang="en-US" b="1" dirty="0" err="1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amet</a:t>
            </a:r>
            <a:r>
              <a:rPr lang="en-US" b="1" dirty="0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, </a:t>
            </a:r>
            <a:r>
              <a:rPr lang="en-US" b="1" dirty="0" err="1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consectetur</a:t>
            </a:r>
            <a:endParaRPr lang="en-US" b="1" dirty="0">
              <a:solidFill>
                <a:srgbClr val="8D198E"/>
              </a:solidFill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5E50797-B5EB-4E54-8C38-273F18DFCB10}"/>
              </a:ext>
            </a:extLst>
          </p:cNvPr>
          <p:cNvSpPr/>
          <p:nvPr/>
        </p:nvSpPr>
        <p:spPr>
          <a:xfrm>
            <a:off x="6243626" y="4383167"/>
            <a:ext cx="2610664" cy="5539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buClr>
                <a:srgbClr val="8D198E"/>
              </a:buClr>
            </a:pPr>
            <a:r>
              <a:rPr lang="en-US" b="1" dirty="0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Lorem ipsum dolor sit </a:t>
            </a:r>
            <a:r>
              <a:rPr lang="en-US" b="1" dirty="0" err="1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amet</a:t>
            </a:r>
            <a:r>
              <a:rPr lang="en-US" b="1" dirty="0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, </a:t>
            </a:r>
            <a:r>
              <a:rPr lang="en-US" b="1" dirty="0" err="1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consectetur</a:t>
            </a:r>
            <a:endParaRPr lang="en-US" b="1" dirty="0">
              <a:solidFill>
                <a:srgbClr val="8D198E"/>
              </a:solidFill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D959A2D-C8EC-4C64-B1C0-4E63EA22B634}"/>
              </a:ext>
            </a:extLst>
          </p:cNvPr>
          <p:cNvSpPr/>
          <p:nvPr/>
        </p:nvSpPr>
        <p:spPr>
          <a:xfrm>
            <a:off x="9011539" y="4383167"/>
            <a:ext cx="2610664" cy="5539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buClr>
                <a:srgbClr val="8D198E"/>
              </a:buClr>
            </a:pPr>
            <a:r>
              <a:rPr lang="en-US" b="1" dirty="0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Lorem ipsum dolor sit </a:t>
            </a:r>
            <a:r>
              <a:rPr lang="en-US" b="1" dirty="0" err="1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amet</a:t>
            </a:r>
            <a:r>
              <a:rPr lang="en-US" b="1" dirty="0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, </a:t>
            </a:r>
            <a:r>
              <a:rPr lang="en-US" b="1" dirty="0" err="1">
                <a:solidFill>
                  <a:srgbClr val="8D198E"/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consectetur</a:t>
            </a:r>
            <a:endParaRPr lang="en-US" b="1" dirty="0">
              <a:solidFill>
                <a:srgbClr val="8D198E"/>
              </a:solidFill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E0FDCFD-0799-4DED-BB17-3AEE94FE56A5}"/>
              </a:ext>
            </a:extLst>
          </p:cNvPr>
          <p:cNvSpPr/>
          <p:nvPr/>
        </p:nvSpPr>
        <p:spPr>
          <a:xfrm>
            <a:off x="757001" y="5062789"/>
            <a:ext cx="2610664" cy="86177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buClr>
                <a:srgbClr val="8D198E"/>
              </a:buClr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elit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. Nunc in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aliquet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nunc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. Morbi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efficitur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libero at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lectus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ED1EB8A-8933-4C9A-A6DD-1C68204286BE}"/>
              </a:ext>
            </a:extLst>
          </p:cNvPr>
          <p:cNvSpPr/>
          <p:nvPr/>
        </p:nvSpPr>
        <p:spPr>
          <a:xfrm>
            <a:off x="3475712" y="5062789"/>
            <a:ext cx="2610664" cy="86177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buClr>
                <a:srgbClr val="8D198E"/>
              </a:buClr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elit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. Nunc in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aliquet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nunc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. Morbi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efficitur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libero at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lectus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20655A4-E039-4E0A-8501-7492C82F998F}"/>
              </a:ext>
            </a:extLst>
          </p:cNvPr>
          <p:cNvSpPr/>
          <p:nvPr/>
        </p:nvSpPr>
        <p:spPr>
          <a:xfrm>
            <a:off x="6243626" y="5062789"/>
            <a:ext cx="2610664" cy="86177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buClr>
                <a:srgbClr val="8D198E"/>
              </a:buClr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elit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. Nunc in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aliquet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nunc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. Morbi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efficitur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libero at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lectus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1E16C03-9074-41D1-BA3D-64F808F49F82}"/>
              </a:ext>
            </a:extLst>
          </p:cNvPr>
          <p:cNvSpPr/>
          <p:nvPr/>
        </p:nvSpPr>
        <p:spPr>
          <a:xfrm>
            <a:off x="9011539" y="5062789"/>
            <a:ext cx="2610664" cy="86177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buClr>
                <a:srgbClr val="8D198E"/>
              </a:buClr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elit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. Nunc in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aliquet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nunc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. Morbi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efficitur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 libero at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lectus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7D3912F-8487-4F0F-BC83-F7395A1AAECB}"/>
              </a:ext>
            </a:extLst>
          </p:cNvPr>
          <p:cNvGrpSpPr/>
          <p:nvPr/>
        </p:nvGrpSpPr>
        <p:grpSpPr>
          <a:xfrm>
            <a:off x="1269316" y="3378050"/>
            <a:ext cx="396399" cy="380683"/>
            <a:chOff x="9161463" y="3609976"/>
            <a:chExt cx="360363" cy="346075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0" name="Freeform 21">
              <a:extLst>
                <a:ext uri="{FF2B5EF4-FFF2-40B4-BE49-F238E27FC236}">
                  <a16:creationId xmlns:a16="http://schemas.microsoft.com/office/drawing/2014/main" id="{2C713157-86BD-4828-936F-F418DF7953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5913" y="3609976"/>
              <a:ext cx="271463" cy="225425"/>
            </a:xfrm>
            <a:custGeom>
              <a:avLst/>
              <a:gdLst>
                <a:gd name="T0" fmla="*/ 4 w 72"/>
                <a:gd name="T1" fmla="*/ 12 h 60"/>
                <a:gd name="T2" fmla="*/ 24 w 72"/>
                <a:gd name="T3" fmla="*/ 12 h 60"/>
                <a:gd name="T4" fmla="*/ 24 w 72"/>
                <a:gd name="T5" fmla="*/ 54 h 60"/>
                <a:gd name="T6" fmla="*/ 24 w 72"/>
                <a:gd name="T7" fmla="*/ 60 h 60"/>
                <a:gd name="T8" fmla="*/ 48 w 72"/>
                <a:gd name="T9" fmla="*/ 60 h 60"/>
                <a:gd name="T10" fmla="*/ 48 w 72"/>
                <a:gd name="T11" fmla="*/ 54 h 60"/>
                <a:gd name="T12" fmla="*/ 50 w 72"/>
                <a:gd name="T13" fmla="*/ 52 h 60"/>
                <a:gd name="T14" fmla="*/ 72 w 72"/>
                <a:gd name="T15" fmla="*/ 52 h 60"/>
                <a:gd name="T16" fmla="*/ 72 w 72"/>
                <a:gd name="T17" fmla="*/ 2 h 60"/>
                <a:gd name="T18" fmla="*/ 70 w 72"/>
                <a:gd name="T19" fmla="*/ 0 h 60"/>
                <a:gd name="T20" fmla="*/ 26 w 72"/>
                <a:gd name="T21" fmla="*/ 0 h 60"/>
                <a:gd name="T22" fmla="*/ 24 w 72"/>
                <a:gd name="T23" fmla="*/ 2 h 60"/>
                <a:gd name="T24" fmla="*/ 24 w 72"/>
                <a:gd name="T25" fmla="*/ 8 h 60"/>
                <a:gd name="T26" fmla="*/ 2 w 72"/>
                <a:gd name="T27" fmla="*/ 8 h 60"/>
                <a:gd name="T28" fmla="*/ 0 w 72"/>
                <a:gd name="T29" fmla="*/ 10 h 60"/>
                <a:gd name="T30" fmla="*/ 0 w 72"/>
                <a:gd name="T31" fmla="*/ 52 h 60"/>
                <a:gd name="T32" fmla="*/ 4 w 72"/>
                <a:gd name="T33" fmla="*/ 52 h 60"/>
                <a:gd name="T34" fmla="*/ 4 w 72"/>
                <a:gd name="T35" fmla="*/ 12 h 60"/>
                <a:gd name="T36" fmla="*/ 42 w 72"/>
                <a:gd name="T37" fmla="*/ 12 h 60"/>
                <a:gd name="T38" fmla="*/ 62 w 72"/>
                <a:gd name="T39" fmla="*/ 12 h 60"/>
                <a:gd name="T40" fmla="*/ 64 w 72"/>
                <a:gd name="T41" fmla="*/ 14 h 60"/>
                <a:gd name="T42" fmla="*/ 62 w 72"/>
                <a:gd name="T43" fmla="*/ 16 h 60"/>
                <a:gd name="T44" fmla="*/ 42 w 72"/>
                <a:gd name="T45" fmla="*/ 16 h 60"/>
                <a:gd name="T46" fmla="*/ 40 w 72"/>
                <a:gd name="T47" fmla="*/ 14 h 60"/>
                <a:gd name="T48" fmla="*/ 42 w 72"/>
                <a:gd name="T49" fmla="*/ 12 h 60"/>
                <a:gd name="T50" fmla="*/ 34 w 72"/>
                <a:gd name="T51" fmla="*/ 20 h 60"/>
                <a:gd name="T52" fmla="*/ 62 w 72"/>
                <a:gd name="T53" fmla="*/ 20 h 60"/>
                <a:gd name="T54" fmla="*/ 64 w 72"/>
                <a:gd name="T55" fmla="*/ 22 h 60"/>
                <a:gd name="T56" fmla="*/ 62 w 72"/>
                <a:gd name="T57" fmla="*/ 24 h 60"/>
                <a:gd name="T58" fmla="*/ 34 w 72"/>
                <a:gd name="T59" fmla="*/ 24 h 60"/>
                <a:gd name="T60" fmla="*/ 32 w 72"/>
                <a:gd name="T61" fmla="*/ 22 h 60"/>
                <a:gd name="T62" fmla="*/ 34 w 72"/>
                <a:gd name="T63" fmla="*/ 20 h 60"/>
                <a:gd name="T64" fmla="*/ 34 w 72"/>
                <a:gd name="T65" fmla="*/ 28 h 60"/>
                <a:gd name="T66" fmla="*/ 62 w 72"/>
                <a:gd name="T67" fmla="*/ 28 h 60"/>
                <a:gd name="T68" fmla="*/ 64 w 72"/>
                <a:gd name="T69" fmla="*/ 30 h 60"/>
                <a:gd name="T70" fmla="*/ 62 w 72"/>
                <a:gd name="T71" fmla="*/ 32 h 60"/>
                <a:gd name="T72" fmla="*/ 34 w 72"/>
                <a:gd name="T73" fmla="*/ 32 h 60"/>
                <a:gd name="T74" fmla="*/ 32 w 72"/>
                <a:gd name="T75" fmla="*/ 30 h 60"/>
                <a:gd name="T76" fmla="*/ 34 w 72"/>
                <a:gd name="T77" fmla="*/ 28 h 60"/>
                <a:gd name="T78" fmla="*/ 34 w 72"/>
                <a:gd name="T79" fmla="*/ 36 h 60"/>
                <a:gd name="T80" fmla="*/ 62 w 72"/>
                <a:gd name="T81" fmla="*/ 36 h 60"/>
                <a:gd name="T82" fmla="*/ 64 w 72"/>
                <a:gd name="T83" fmla="*/ 38 h 60"/>
                <a:gd name="T84" fmla="*/ 62 w 72"/>
                <a:gd name="T85" fmla="*/ 40 h 60"/>
                <a:gd name="T86" fmla="*/ 34 w 72"/>
                <a:gd name="T87" fmla="*/ 40 h 60"/>
                <a:gd name="T88" fmla="*/ 32 w 72"/>
                <a:gd name="T89" fmla="*/ 38 h 60"/>
                <a:gd name="T90" fmla="*/ 34 w 72"/>
                <a:gd name="T91" fmla="*/ 36 h 60"/>
                <a:gd name="T92" fmla="*/ 34 w 72"/>
                <a:gd name="T93" fmla="*/ 44 h 60"/>
                <a:gd name="T94" fmla="*/ 62 w 72"/>
                <a:gd name="T95" fmla="*/ 44 h 60"/>
                <a:gd name="T96" fmla="*/ 64 w 72"/>
                <a:gd name="T97" fmla="*/ 46 h 60"/>
                <a:gd name="T98" fmla="*/ 62 w 72"/>
                <a:gd name="T99" fmla="*/ 48 h 60"/>
                <a:gd name="T100" fmla="*/ 34 w 72"/>
                <a:gd name="T101" fmla="*/ 48 h 60"/>
                <a:gd name="T102" fmla="*/ 32 w 72"/>
                <a:gd name="T103" fmla="*/ 46 h 60"/>
                <a:gd name="T104" fmla="*/ 34 w 72"/>
                <a:gd name="T105" fmla="*/ 4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2" h="60">
                  <a:moveTo>
                    <a:pt x="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48" y="60"/>
                    <a:pt x="48" y="60"/>
                    <a:pt x="48" y="60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53"/>
                    <a:pt x="49" y="52"/>
                    <a:pt x="50" y="52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1" y="0"/>
                    <a:pt x="70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5" y="0"/>
                    <a:pt x="24" y="1"/>
                    <a:pt x="24" y="2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4" y="52"/>
                    <a:pt x="4" y="52"/>
                    <a:pt x="4" y="52"/>
                  </a:cubicBezTo>
                  <a:lnTo>
                    <a:pt x="4" y="12"/>
                  </a:lnTo>
                  <a:close/>
                  <a:moveTo>
                    <a:pt x="42" y="12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63" y="12"/>
                    <a:pt x="64" y="13"/>
                    <a:pt x="64" y="14"/>
                  </a:cubicBezTo>
                  <a:cubicBezTo>
                    <a:pt x="64" y="15"/>
                    <a:pt x="63" y="16"/>
                    <a:pt x="6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0" y="15"/>
                    <a:pt x="40" y="14"/>
                  </a:cubicBezTo>
                  <a:cubicBezTo>
                    <a:pt x="40" y="13"/>
                    <a:pt x="41" y="12"/>
                    <a:pt x="42" y="12"/>
                  </a:cubicBezTo>
                  <a:close/>
                  <a:moveTo>
                    <a:pt x="34" y="20"/>
                  </a:moveTo>
                  <a:cubicBezTo>
                    <a:pt x="62" y="20"/>
                    <a:pt x="62" y="20"/>
                    <a:pt x="62" y="20"/>
                  </a:cubicBezTo>
                  <a:cubicBezTo>
                    <a:pt x="63" y="20"/>
                    <a:pt x="64" y="21"/>
                    <a:pt x="64" y="22"/>
                  </a:cubicBezTo>
                  <a:cubicBezTo>
                    <a:pt x="64" y="23"/>
                    <a:pt x="63" y="24"/>
                    <a:pt x="62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4"/>
                    <a:pt x="32" y="23"/>
                    <a:pt x="32" y="22"/>
                  </a:cubicBezTo>
                  <a:cubicBezTo>
                    <a:pt x="32" y="21"/>
                    <a:pt x="33" y="20"/>
                    <a:pt x="34" y="20"/>
                  </a:cubicBezTo>
                  <a:close/>
                  <a:moveTo>
                    <a:pt x="34" y="28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4" y="29"/>
                    <a:pt x="64" y="30"/>
                  </a:cubicBezTo>
                  <a:cubicBezTo>
                    <a:pt x="64" y="31"/>
                    <a:pt x="63" y="32"/>
                    <a:pt x="62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2" y="31"/>
                    <a:pt x="32" y="30"/>
                  </a:cubicBezTo>
                  <a:cubicBezTo>
                    <a:pt x="32" y="29"/>
                    <a:pt x="33" y="28"/>
                    <a:pt x="34" y="28"/>
                  </a:cubicBezTo>
                  <a:close/>
                  <a:moveTo>
                    <a:pt x="34" y="36"/>
                  </a:moveTo>
                  <a:cubicBezTo>
                    <a:pt x="62" y="36"/>
                    <a:pt x="62" y="36"/>
                    <a:pt x="62" y="36"/>
                  </a:cubicBezTo>
                  <a:cubicBezTo>
                    <a:pt x="63" y="36"/>
                    <a:pt x="64" y="37"/>
                    <a:pt x="64" y="38"/>
                  </a:cubicBezTo>
                  <a:cubicBezTo>
                    <a:pt x="64" y="39"/>
                    <a:pt x="63" y="40"/>
                    <a:pt x="62" y="40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3" y="40"/>
                    <a:pt x="32" y="39"/>
                    <a:pt x="32" y="38"/>
                  </a:cubicBezTo>
                  <a:cubicBezTo>
                    <a:pt x="32" y="37"/>
                    <a:pt x="33" y="36"/>
                    <a:pt x="34" y="36"/>
                  </a:cubicBezTo>
                  <a:close/>
                  <a:moveTo>
                    <a:pt x="34" y="44"/>
                  </a:moveTo>
                  <a:cubicBezTo>
                    <a:pt x="62" y="44"/>
                    <a:pt x="62" y="44"/>
                    <a:pt x="62" y="44"/>
                  </a:cubicBezTo>
                  <a:cubicBezTo>
                    <a:pt x="63" y="44"/>
                    <a:pt x="64" y="45"/>
                    <a:pt x="64" y="46"/>
                  </a:cubicBezTo>
                  <a:cubicBezTo>
                    <a:pt x="64" y="47"/>
                    <a:pt x="63" y="48"/>
                    <a:pt x="62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3" y="48"/>
                    <a:pt x="32" y="47"/>
                    <a:pt x="32" y="46"/>
                  </a:cubicBezTo>
                  <a:cubicBezTo>
                    <a:pt x="32" y="45"/>
                    <a:pt x="33" y="44"/>
                    <a:pt x="34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22">
              <a:extLst>
                <a:ext uri="{FF2B5EF4-FFF2-40B4-BE49-F238E27FC236}">
                  <a16:creationId xmlns:a16="http://schemas.microsoft.com/office/drawing/2014/main" id="{9FFAE473-6391-4300-891A-B43838BFC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1463" y="3819526"/>
              <a:ext cx="360363" cy="136525"/>
            </a:xfrm>
            <a:custGeom>
              <a:avLst/>
              <a:gdLst>
                <a:gd name="T0" fmla="*/ 94 w 96"/>
                <a:gd name="T1" fmla="*/ 0 h 36"/>
                <a:gd name="T2" fmla="*/ 66 w 96"/>
                <a:gd name="T3" fmla="*/ 0 h 36"/>
                <a:gd name="T4" fmla="*/ 64 w 96"/>
                <a:gd name="T5" fmla="*/ 0 h 36"/>
                <a:gd name="T6" fmla="*/ 64 w 96"/>
                <a:gd name="T7" fmla="*/ 2 h 36"/>
                <a:gd name="T8" fmla="*/ 64 w 96"/>
                <a:gd name="T9" fmla="*/ 6 h 36"/>
                <a:gd name="T10" fmla="*/ 62 w 96"/>
                <a:gd name="T11" fmla="*/ 8 h 36"/>
                <a:gd name="T12" fmla="*/ 34 w 96"/>
                <a:gd name="T13" fmla="*/ 8 h 36"/>
                <a:gd name="T14" fmla="*/ 32 w 96"/>
                <a:gd name="T15" fmla="*/ 8 h 36"/>
                <a:gd name="T16" fmla="*/ 32 w 96"/>
                <a:gd name="T17" fmla="*/ 6 h 36"/>
                <a:gd name="T18" fmla="*/ 32 w 96"/>
                <a:gd name="T19" fmla="*/ 2 h 36"/>
                <a:gd name="T20" fmla="*/ 30 w 96"/>
                <a:gd name="T21" fmla="*/ 0 h 36"/>
                <a:gd name="T22" fmla="*/ 2 w 96"/>
                <a:gd name="T23" fmla="*/ 0 h 36"/>
                <a:gd name="T24" fmla="*/ 0 w 96"/>
                <a:gd name="T25" fmla="*/ 2 h 36"/>
                <a:gd name="T26" fmla="*/ 0 w 96"/>
                <a:gd name="T27" fmla="*/ 34 h 36"/>
                <a:gd name="T28" fmla="*/ 2 w 96"/>
                <a:gd name="T29" fmla="*/ 36 h 36"/>
                <a:gd name="T30" fmla="*/ 94 w 96"/>
                <a:gd name="T31" fmla="*/ 36 h 36"/>
                <a:gd name="T32" fmla="*/ 96 w 96"/>
                <a:gd name="T33" fmla="*/ 34 h 36"/>
                <a:gd name="T34" fmla="*/ 96 w 96"/>
                <a:gd name="T35" fmla="*/ 2 h 36"/>
                <a:gd name="T36" fmla="*/ 94 w 96"/>
                <a:gd name="T3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36">
                  <a:moveTo>
                    <a:pt x="94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7"/>
                    <a:pt x="63" y="8"/>
                    <a:pt x="6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2" y="1"/>
                    <a:pt x="31" y="0"/>
                    <a:pt x="3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1" y="36"/>
                    <a:pt x="2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5" y="36"/>
                    <a:pt x="96" y="35"/>
                    <a:pt x="96" y="34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96" y="1"/>
                    <a:pt x="95" y="0"/>
                    <a:pt x="9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3C87FC6-6AB6-4BA3-BD8B-5D49544582F2}"/>
              </a:ext>
            </a:extLst>
          </p:cNvPr>
          <p:cNvGrpSpPr/>
          <p:nvPr/>
        </p:nvGrpSpPr>
        <p:grpSpPr>
          <a:xfrm>
            <a:off x="3966080" y="3440653"/>
            <a:ext cx="436039" cy="255477"/>
            <a:chOff x="4113213" y="4046538"/>
            <a:chExt cx="360363" cy="21113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3" name="Freeform 84">
              <a:extLst>
                <a:ext uri="{FF2B5EF4-FFF2-40B4-BE49-F238E27FC236}">
                  <a16:creationId xmlns:a16="http://schemas.microsoft.com/office/drawing/2014/main" id="{B62047F1-38CF-414B-B775-9FB982000F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0213" y="4098925"/>
              <a:ext cx="104775" cy="104775"/>
            </a:xfrm>
            <a:custGeom>
              <a:avLst/>
              <a:gdLst>
                <a:gd name="T0" fmla="*/ 14 w 28"/>
                <a:gd name="T1" fmla="*/ 28 h 28"/>
                <a:gd name="T2" fmla="*/ 28 w 28"/>
                <a:gd name="T3" fmla="*/ 14 h 28"/>
                <a:gd name="T4" fmla="*/ 14 w 28"/>
                <a:gd name="T5" fmla="*/ 0 h 28"/>
                <a:gd name="T6" fmla="*/ 0 w 28"/>
                <a:gd name="T7" fmla="*/ 14 h 28"/>
                <a:gd name="T8" fmla="*/ 14 w 28"/>
                <a:gd name="T9" fmla="*/ 28 h 28"/>
                <a:gd name="T10" fmla="*/ 6 w 28"/>
                <a:gd name="T11" fmla="*/ 12 h 28"/>
                <a:gd name="T12" fmla="*/ 8 w 28"/>
                <a:gd name="T13" fmla="*/ 14 h 28"/>
                <a:gd name="T14" fmla="*/ 14 w 28"/>
                <a:gd name="T15" fmla="*/ 20 h 28"/>
                <a:gd name="T16" fmla="*/ 20 w 28"/>
                <a:gd name="T17" fmla="*/ 14 h 28"/>
                <a:gd name="T18" fmla="*/ 14 w 28"/>
                <a:gd name="T19" fmla="*/ 8 h 28"/>
                <a:gd name="T20" fmla="*/ 12 w 28"/>
                <a:gd name="T21" fmla="*/ 6 h 28"/>
                <a:gd name="T22" fmla="*/ 14 w 28"/>
                <a:gd name="T23" fmla="*/ 4 h 28"/>
                <a:gd name="T24" fmla="*/ 24 w 28"/>
                <a:gd name="T25" fmla="*/ 14 h 28"/>
                <a:gd name="T26" fmla="*/ 14 w 28"/>
                <a:gd name="T27" fmla="*/ 24 h 28"/>
                <a:gd name="T28" fmla="*/ 4 w 28"/>
                <a:gd name="T29" fmla="*/ 14 h 28"/>
                <a:gd name="T30" fmla="*/ 6 w 28"/>
                <a:gd name="T31" fmla="*/ 1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  <a:moveTo>
                    <a:pt x="6" y="12"/>
                  </a:moveTo>
                  <a:cubicBezTo>
                    <a:pt x="7" y="12"/>
                    <a:pt x="8" y="13"/>
                    <a:pt x="8" y="14"/>
                  </a:cubicBezTo>
                  <a:cubicBezTo>
                    <a:pt x="8" y="17"/>
                    <a:pt x="11" y="20"/>
                    <a:pt x="14" y="20"/>
                  </a:cubicBezTo>
                  <a:cubicBezTo>
                    <a:pt x="17" y="20"/>
                    <a:pt x="20" y="17"/>
                    <a:pt x="20" y="14"/>
                  </a:cubicBezTo>
                  <a:cubicBezTo>
                    <a:pt x="20" y="11"/>
                    <a:pt x="17" y="8"/>
                    <a:pt x="14" y="8"/>
                  </a:cubicBezTo>
                  <a:cubicBezTo>
                    <a:pt x="13" y="8"/>
                    <a:pt x="12" y="7"/>
                    <a:pt x="12" y="6"/>
                  </a:cubicBezTo>
                  <a:cubicBezTo>
                    <a:pt x="12" y="5"/>
                    <a:pt x="13" y="4"/>
                    <a:pt x="14" y="4"/>
                  </a:cubicBezTo>
                  <a:cubicBezTo>
                    <a:pt x="20" y="4"/>
                    <a:pt x="24" y="8"/>
                    <a:pt x="24" y="14"/>
                  </a:cubicBezTo>
                  <a:cubicBezTo>
                    <a:pt x="24" y="20"/>
                    <a:pt x="20" y="24"/>
                    <a:pt x="14" y="24"/>
                  </a:cubicBezTo>
                  <a:cubicBezTo>
                    <a:pt x="8" y="24"/>
                    <a:pt x="4" y="20"/>
                    <a:pt x="4" y="14"/>
                  </a:cubicBezTo>
                  <a:cubicBezTo>
                    <a:pt x="4" y="13"/>
                    <a:pt x="5" y="12"/>
                    <a:pt x="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85">
              <a:extLst>
                <a:ext uri="{FF2B5EF4-FFF2-40B4-BE49-F238E27FC236}">
                  <a16:creationId xmlns:a16="http://schemas.microsoft.com/office/drawing/2014/main" id="{36A9FFC4-A94B-4D74-83A5-488507273A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4046538"/>
              <a:ext cx="360363" cy="211138"/>
            </a:xfrm>
            <a:custGeom>
              <a:avLst/>
              <a:gdLst>
                <a:gd name="T0" fmla="*/ 0 w 96"/>
                <a:gd name="T1" fmla="*/ 29 h 56"/>
                <a:gd name="T2" fmla="*/ 48 w 96"/>
                <a:gd name="T3" fmla="*/ 56 h 56"/>
                <a:gd name="T4" fmla="*/ 96 w 96"/>
                <a:gd name="T5" fmla="*/ 29 h 56"/>
                <a:gd name="T6" fmla="*/ 96 w 96"/>
                <a:gd name="T7" fmla="*/ 27 h 56"/>
                <a:gd name="T8" fmla="*/ 48 w 96"/>
                <a:gd name="T9" fmla="*/ 0 h 56"/>
                <a:gd name="T10" fmla="*/ 0 w 96"/>
                <a:gd name="T11" fmla="*/ 27 h 56"/>
                <a:gd name="T12" fmla="*/ 0 w 96"/>
                <a:gd name="T13" fmla="*/ 29 h 56"/>
                <a:gd name="T14" fmla="*/ 48 w 96"/>
                <a:gd name="T15" fmla="*/ 10 h 56"/>
                <a:gd name="T16" fmla="*/ 66 w 96"/>
                <a:gd name="T17" fmla="*/ 28 h 56"/>
                <a:gd name="T18" fmla="*/ 48 w 96"/>
                <a:gd name="T19" fmla="*/ 46 h 56"/>
                <a:gd name="T20" fmla="*/ 30 w 96"/>
                <a:gd name="T21" fmla="*/ 28 h 56"/>
                <a:gd name="T22" fmla="*/ 48 w 96"/>
                <a:gd name="T23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6" h="56">
                  <a:moveTo>
                    <a:pt x="0" y="29"/>
                  </a:moveTo>
                  <a:cubicBezTo>
                    <a:pt x="1" y="30"/>
                    <a:pt x="22" y="56"/>
                    <a:pt x="48" y="56"/>
                  </a:cubicBezTo>
                  <a:cubicBezTo>
                    <a:pt x="74" y="56"/>
                    <a:pt x="95" y="30"/>
                    <a:pt x="96" y="29"/>
                  </a:cubicBezTo>
                  <a:cubicBezTo>
                    <a:pt x="96" y="29"/>
                    <a:pt x="96" y="27"/>
                    <a:pt x="96" y="27"/>
                  </a:cubicBezTo>
                  <a:cubicBezTo>
                    <a:pt x="95" y="26"/>
                    <a:pt x="74" y="0"/>
                    <a:pt x="48" y="0"/>
                  </a:cubicBezTo>
                  <a:cubicBezTo>
                    <a:pt x="22" y="0"/>
                    <a:pt x="1" y="26"/>
                    <a:pt x="0" y="27"/>
                  </a:cubicBezTo>
                  <a:cubicBezTo>
                    <a:pt x="0" y="27"/>
                    <a:pt x="0" y="29"/>
                    <a:pt x="0" y="29"/>
                  </a:cubicBezTo>
                  <a:close/>
                  <a:moveTo>
                    <a:pt x="48" y="10"/>
                  </a:moveTo>
                  <a:cubicBezTo>
                    <a:pt x="58" y="10"/>
                    <a:pt x="66" y="18"/>
                    <a:pt x="66" y="28"/>
                  </a:cubicBezTo>
                  <a:cubicBezTo>
                    <a:pt x="66" y="38"/>
                    <a:pt x="58" y="46"/>
                    <a:pt x="48" y="46"/>
                  </a:cubicBezTo>
                  <a:cubicBezTo>
                    <a:pt x="38" y="46"/>
                    <a:pt x="30" y="38"/>
                    <a:pt x="30" y="28"/>
                  </a:cubicBezTo>
                  <a:cubicBezTo>
                    <a:pt x="30" y="18"/>
                    <a:pt x="38" y="10"/>
                    <a:pt x="4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5" name="Freeform 104">
            <a:extLst>
              <a:ext uri="{FF2B5EF4-FFF2-40B4-BE49-F238E27FC236}">
                <a16:creationId xmlns:a16="http://schemas.microsoft.com/office/drawing/2014/main" id="{1795CFFC-60A0-4164-B020-EBB0152BA1F7}"/>
              </a:ext>
            </a:extLst>
          </p:cNvPr>
          <p:cNvSpPr>
            <a:spLocks noEditPoints="1"/>
          </p:cNvSpPr>
          <p:nvPr/>
        </p:nvSpPr>
        <p:spPr bwMode="auto">
          <a:xfrm>
            <a:off x="6711343" y="3369319"/>
            <a:ext cx="396399" cy="398145"/>
          </a:xfrm>
          <a:custGeom>
            <a:avLst/>
            <a:gdLst>
              <a:gd name="T0" fmla="*/ 36 w 96"/>
              <a:gd name="T1" fmla="*/ 72 h 96"/>
              <a:gd name="T2" fmla="*/ 59 w 96"/>
              <a:gd name="T3" fmla="*/ 64 h 96"/>
              <a:gd name="T4" fmla="*/ 89 w 96"/>
              <a:gd name="T5" fmla="*/ 95 h 96"/>
              <a:gd name="T6" fmla="*/ 95 w 96"/>
              <a:gd name="T7" fmla="*/ 95 h 96"/>
              <a:gd name="T8" fmla="*/ 95 w 96"/>
              <a:gd name="T9" fmla="*/ 89 h 96"/>
              <a:gd name="T10" fmla="*/ 64 w 96"/>
              <a:gd name="T11" fmla="*/ 58 h 96"/>
              <a:gd name="T12" fmla="*/ 72 w 96"/>
              <a:gd name="T13" fmla="*/ 36 h 96"/>
              <a:gd name="T14" fmla="*/ 36 w 96"/>
              <a:gd name="T15" fmla="*/ 0 h 96"/>
              <a:gd name="T16" fmla="*/ 0 w 96"/>
              <a:gd name="T17" fmla="*/ 36 h 96"/>
              <a:gd name="T18" fmla="*/ 36 w 96"/>
              <a:gd name="T19" fmla="*/ 72 h 96"/>
              <a:gd name="T20" fmla="*/ 36 w 96"/>
              <a:gd name="T21" fmla="*/ 8 h 96"/>
              <a:gd name="T22" fmla="*/ 64 w 96"/>
              <a:gd name="T23" fmla="*/ 36 h 96"/>
              <a:gd name="T24" fmla="*/ 36 w 96"/>
              <a:gd name="T25" fmla="*/ 64 h 96"/>
              <a:gd name="T26" fmla="*/ 8 w 96"/>
              <a:gd name="T27" fmla="*/ 36 h 96"/>
              <a:gd name="T28" fmla="*/ 36 w 96"/>
              <a:gd name="T29" fmla="*/ 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6" h="96">
                <a:moveTo>
                  <a:pt x="36" y="72"/>
                </a:moveTo>
                <a:cubicBezTo>
                  <a:pt x="45" y="72"/>
                  <a:pt x="52" y="69"/>
                  <a:pt x="59" y="64"/>
                </a:cubicBezTo>
                <a:cubicBezTo>
                  <a:pt x="89" y="95"/>
                  <a:pt x="89" y="95"/>
                  <a:pt x="89" y="95"/>
                </a:cubicBezTo>
                <a:cubicBezTo>
                  <a:pt x="91" y="96"/>
                  <a:pt x="93" y="96"/>
                  <a:pt x="95" y="95"/>
                </a:cubicBezTo>
                <a:cubicBezTo>
                  <a:pt x="96" y="93"/>
                  <a:pt x="96" y="91"/>
                  <a:pt x="95" y="89"/>
                </a:cubicBezTo>
                <a:cubicBezTo>
                  <a:pt x="64" y="58"/>
                  <a:pt x="64" y="58"/>
                  <a:pt x="64" y="58"/>
                </a:cubicBezTo>
                <a:cubicBezTo>
                  <a:pt x="69" y="52"/>
                  <a:pt x="72" y="44"/>
                  <a:pt x="72" y="36"/>
                </a:cubicBezTo>
                <a:cubicBezTo>
                  <a:pt x="72" y="16"/>
                  <a:pt x="5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56"/>
                  <a:pt x="16" y="72"/>
                  <a:pt x="36" y="72"/>
                </a:cubicBezTo>
                <a:close/>
                <a:moveTo>
                  <a:pt x="36" y="8"/>
                </a:moveTo>
                <a:cubicBezTo>
                  <a:pt x="51" y="8"/>
                  <a:pt x="64" y="21"/>
                  <a:pt x="64" y="36"/>
                </a:cubicBezTo>
                <a:cubicBezTo>
                  <a:pt x="64" y="51"/>
                  <a:pt x="51" y="64"/>
                  <a:pt x="36" y="64"/>
                </a:cubicBezTo>
                <a:cubicBezTo>
                  <a:pt x="21" y="64"/>
                  <a:pt x="8" y="51"/>
                  <a:pt x="8" y="36"/>
                </a:cubicBezTo>
                <a:cubicBezTo>
                  <a:pt x="8" y="21"/>
                  <a:pt x="21" y="8"/>
                  <a:pt x="36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6" name="Freeform 17">
            <a:extLst>
              <a:ext uri="{FF2B5EF4-FFF2-40B4-BE49-F238E27FC236}">
                <a16:creationId xmlns:a16="http://schemas.microsoft.com/office/drawing/2014/main" id="{E4CEFB93-E4BE-43AF-9859-D76606FC41CD}"/>
              </a:ext>
            </a:extLst>
          </p:cNvPr>
          <p:cNvSpPr>
            <a:spLocks/>
          </p:cNvSpPr>
          <p:nvPr/>
        </p:nvSpPr>
        <p:spPr bwMode="auto">
          <a:xfrm>
            <a:off x="9402624" y="3380145"/>
            <a:ext cx="436039" cy="376492"/>
          </a:xfrm>
          <a:custGeom>
            <a:avLst/>
            <a:gdLst>
              <a:gd name="T0" fmla="*/ 95 w 96"/>
              <a:gd name="T1" fmla="*/ 15 h 82"/>
              <a:gd name="T2" fmla="*/ 81 w 96"/>
              <a:gd name="T3" fmla="*/ 1 h 82"/>
              <a:gd name="T4" fmla="*/ 79 w 96"/>
              <a:gd name="T5" fmla="*/ 1 h 82"/>
              <a:gd name="T6" fmla="*/ 30 w 96"/>
              <a:gd name="T7" fmla="*/ 49 h 82"/>
              <a:gd name="T8" fmla="*/ 17 w 96"/>
              <a:gd name="T9" fmla="*/ 37 h 82"/>
              <a:gd name="T10" fmla="*/ 15 w 96"/>
              <a:gd name="T11" fmla="*/ 37 h 82"/>
              <a:gd name="T12" fmla="*/ 1 w 96"/>
              <a:gd name="T13" fmla="*/ 51 h 82"/>
              <a:gd name="T14" fmla="*/ 1 w 96"/>
              <a:gd name="T15" fmla="*/ 53 h 82"/>
              <a:gd name="T16" fmla="*/ 29 w 96"/>
              <a:gd name="T17" fmla="*/ 81 h 82"/>
              <a:gd name="T18" fmla="*/ 30 w 96"/>
              <a:gd name="T19" fmla="*/ 82 h 82"/>
              <a:gd name="T20" fmla="*/ 31 w 96"/>
              <a:gd name="T21" fmla="*/ 81 h 82"/>
              <a:gd name="T22" fmla="*/ 95 w 96"/>
              <a:gd name="T23" fmla="*/ 17 h 82"/>
              <a:gd name="T24" fmla="*/ 95 w 96"/>
              <a:gd name="T25" fmla="*/ 15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6" h="82">
                <a:moveTo>
                  <a:pt x="95" y="15"/>
                </a:moveTo>
                <a:cubicBezTo>
                  <a:pt x="81" y="1"/>
                  <a:pt x="81" y="1"/>
                  <a:pt x="81" y="1"/>
                </a:cubicBezTo>
                <a:cubicBezTo>
                  <a:pt x="81" y="0"/>
                  <a:pt x="79" y="0"/>
                  <a:pt x="79" y="1"/>
                </a:cubicBezTo>
                <a:cubicBezTo>
                  <a:pt x="30" y="49"/>
                  <a:pt x="30" y="49"/>
                  <a:pt x="30" y="49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6"/>
                  <a:pt x="15" y="36"/>
                  <a:pt x="15" y="37"/>
                </a:cubicBezTo>
                <a:cubicBezTo>
                  <a:pt x="1" y="51"/>
                  <a:pt x="1" y="51"/>
                  <a:pt x="1" y="51"/>
                </a:cubicBezTo>
                <a:cubicBezTo>
                  <a:pt x="0" y="51"/>
                  <a:pt x="0" y="53"/>
                  <a:pt x="1" y="53"/>
                </a:cubicBezTo>
                <a:cubicBezTo>
                  <a:pt x="29" y="81"/>
                  <a:pt x="29" y="81"/>
                  <a:pt x="29" y="81"/>
                </a:cubicBezTo>
                <a:cubicBezTo>
                  <a:pt x="29" y="82"/>
                  <a:pt x="29" y="82"/>
                  <a:pt x="30" y="82"/>
                </a:cubicBezTo>
                <a:cubicBezTo>
                  <a:pt x="31" y="82"/>
                  <a:pt x="31" y="82"/>
                  <a:pt x="31" y="81"/>
                </a:cubicBezTo>
                <a:cubicBezTo>
                  <a:pt x="95" y="17"/>
                  <a:pt x="95" y="17"/>
                  <a:pt x="95" y="17"/>
                </a:cubicBezTo>
                <a:cubicBezTo>
                  <a:pt x="96" y="17"/>
                  <a:pt x="96" y="15"/>
                  <a:pt x="95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7" name="Slide Number Placeholder 56">
            <a:extLst>
              <a:ext uri="{FF2B5EF4-FFF2-40B4-BE49-F238E27FC236}">
                <a16:creationId xmlns:a16="http://schemas.microsoft.com/office/drawing/2014/main" id="{EDE9FB42-94DB-4C19-9D41-A953A14EB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BCE01-9058-4259-B684-EDDB3327DE6C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737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97CE69A1-2A00-4DA8-B030-D109AB03196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5675106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0" name="Picture 19">
            <a:extLst>
              <a:ext uri="{FF2B5EF4-FFF2-40B4-BE49-F238E27FC236}">
                <a16:creationId xmlns:a16="http://schemas.microsoft.com/office/drawing/2014/main" id="{67E9EB89-B482-4221-8528-74B9776AC1A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62592" y="0"/>
            <a:ext cx="7412792" cy="6858000"/>
          </a:xfrm>
          <a:custGeom>
            <a:avLst/>
            <a:gdLst>
              <a:gd name="connsiteX0" fmla="*/ 0 w 7412792"/>
              <a:gd name="connsiteY0" fmla="*/ 0 h 6858000"/>
              <a:gd name="connsiteX1" fmla="*/ 1562592 w 7412792"/>
              <a:gd name="connsiteY1" fmla="*/ 0 h 6858000"/>
              <a:gd name="connsiteX2" fmla="*/ 1562592 w 7412792"/>
              <a:gd name="connsiteY2" fmla="*/ 2 h 6858000"/>
              <a:gd name="connsiteX3" fmla="*/ 4114132 w 7412792"/>
              <a:gd name="connsiteY3" fmla="*/ 2 h 6858000"/>
              <a:gd name="connsiteX4" fmla="*/ 7342859 w 7412792"/>
              <a:gd name="connsiteY4" fmla="*/ 5300598 h 6858000"/>
              <a:gd name="connsiteX5" fmla="*/ 7183080 w 7412792"/>
              <a:gd name="connsiteY5" fmla="*/ 5958364 h 6858000"/>
              <a:gd name="connsiteX6" fmla="*/ 5706149 w 7412792"/>
              <a:gd name="connsiteY6" fmla="*/ 6858000 h 6858000"/>
              <a:gd name="connsiteX7" fmla="*/ 1071731 w 7412792"/>
              <a:gd name="connsiteY7" fmla="*/ 6858000 h 6858000"/>
              <a:gd name="connsiteX8" fmla="*/ 0 w 7412792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12792" h="6858000">
                <a:moveTo>
                  <a:pt x="0" y="0"/>
                </a:moveTo>
                <a:lnTo>
                  <a:pt x="1562592" y="0"/>
                </a:lnTo>
                <a:lnTo>
                  <a:pt x="1562592" y="2"/>
                </a:lnTo>
                <a:lnTo>
                  <a:pt x="4114132" y="2"/>
                </a:lnTo>
                <a:lnTo>
                  <a:pt x="7342859" y="5300598"/>
                </a:lnTo>
                <a:cubicBezTo>
                  <a:pt x="7480374" y="5526356"/>
                  <a:pt x="7408839" y="5820849"/>
                  <a:pt x="7183080" y="5958364"/>
                </a:cubicBezTo>
                <a:lnTo>
                  <a:pt x="5706149" y="6858000"/>
                </a:lnTo>
                <a:lnTo>
                  <a:pt x="107173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CED58E5-30A4-4A38-A62F-F02E1A38446E}"/>
              </a:ext>
            </a:extLst>
          </p:cNvPr>
          <p:cNvSpPr/>
          <p:nvPr/>
        </p:nvSpPr>
        <p:spPr>
          <a:xfrm>
            <a:off x="4753386" y="3780064"/>
            <a:ext cx="1485900" cy="1485900"/>
          </a:xfrm>
          <a:prstGeom prst="ellipse">
            <a:avLst/>
          </a:prstGeom>
          <a:solidFill>
            <a:srgbClr val="8D198E"/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10F9C8-7885-4DC6-B013-001349CCA931}"/>
              </a:ext>
            </a:extLst>
          </p:cNvPr>
          <p:cNvSpPr/>
          <p:nvPr/>
        </p:nvSpPr>
        <p:spPr>
          <a:xfrm>
            <a:off x="5001895" y="3780065"/>
            <a:ext cx="1268295" cy="1268295"/>
          </a:xfrm>
          <a:custGeom>
            <a:avLst/>
            <a:gdLst>
              <a:gd name="connsiteX0" fmla="*/ 525345 w 1268295"/>
              <a:gd name="connsiteY0" fmla="*/ 0 h 1268295"/>
              <a:gd name="connsiteX1" fmla="*/ 1268295 w 1268295"/>
              <a:gd name="connsiteY1" fmla="*/ 742950 h 1268295"/>
              <a:gd name="connsiteX2" fmla="*/ 1050690 w 1268295"/>
              <a:gd name="connsiteY2" fmla="*/ 1268295 h 1268295"/>
              <a:gd name="connsiteX3" fmla="*/ 0 w 1268295"/>
              <a:gd name="connsiteY3" fmla="*/ 217605 h 1268295"/>
              <a:gd name="connsiteX4" fmla="*/ 525345 w 1268295"/>
              <a:gd name="connsiteY4" fmla="*/ 0 h 1268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8295" h="1268295">
                <a:moveTo>
                  <a:pt x="525345" y="0"/>
                </a:moveTo>
                <a:cubicBezTo>
                  <a:pt x="935665" y="0"/>
                  <a:pt x="1268295" y="332630"/>
                  <a:pt x="1268295" y="742950"/>
                </a:cubicBezTo>
                <a:cubicBezTo>
                  <a:pt x="1268295" y="948110"/>
                  <a:pt x="1185137" y="1133848"/>
                  <a:pt x="1050690" y="1268295"/>
                </a:cubicBezTo>
                <a:lnTo>
                  <a:pt x="0" y="217605"/>
                </a:lnTo>
                <a:cubicBezTo>
                  <a:pt x="134448" y="83158"/>
                  <a:pt x="320185" y="0"/>
                  <a:pt x="52534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309253-EBDF-4A54-810A-CD4491BEF2D9}"/>
              </a:ext>
            </a:extLst>
          </p:cNvPr>
          <p:cNvSpPr/>
          <p:nvPr/>
        </p:nvSpPr>
        <p:spPr>
          <a:xfrm>
            <a:off x="6590440" y="2140625"/>
            <a:ext cx="4997439" cy="2031325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/>
          <a:p>
            <a:r>
              <a:rPr lang="en-US" sz="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Segoe UI Black" panose="020B0A02040204020203" pitchFamily="34" charset="0"/>
              </a:rPr>
              <a:t>THANK</a:t>
            </a:r>
          </a:p>
          <a:p>
            <a:r>
              <a:rPr lang="en-US" sz="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Segoe UI Black" panose="020B0A02040204020203" pitchFamily="34" charset="0"/>
              </a:rPr>
              <a:t>YOU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1A724A-84BF-492D-B986-29860AB221EF}"/>
              </a:ext>
            </a:extLst>
          </p:cNvPr>
          <p:cNvCxnSpPr>
            <a:cxnSpLocks/>
          </p:cNvCxnSpPr>
          <p:nvPr/>
        </p:nvCxnSpPr>
        <p:spPr>
          <a:xfrm>
            <a:off x="6555958" y="4523014"/>
            <a:ext cx="503192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74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462" y="523274"/>
            <a:ext cx="1102342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TABLE OF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 CONTENTS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3462" y="923915"/>
            <a:ext cx="1051995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Introduction of our application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High-level implementation design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Tools &amp; technologies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Algorithms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GUI Screenshots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Test cases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Why our solution?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5341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CB33A272-FB47-45DC-9DEE-3C89C5FD629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2979111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162CC986-AC55-4848-B234-960A3CCEB6A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946995-D1EF-4610-84D6-B797CC531F8B}"/>
              </a:ext>
            </a:extLst>
          </p:cNvPr>
          <p:cNvSpPr/>
          <p:nvPr/>
        </p:nvSpPr>
        <p:spPr>
          <a:xfrm>
            <a:off x="713462" y="3541476"/>
            <a:ext cx="11478538" cy="3152287"/>
          </a:xfrm>
          <a:prstGeom prst="rect">
            <a:avLst/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D4C02-42A3-4D9E-9C75-85839F691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462" y="585436"/>
            <a:ext cx="8151138" cy="1400174"/>
          </a:xfrm>
        </p:spPr>
        <p:txBody>
          <a:bodyPr>
            <a:norm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</a:rPr>
              <a:t>Introduction</a:t>
            </a:r>
          </a:p>
        </p:txBody>
      </p:sp>
      <p:pic>
        <p:nvPicPr>
          <p:cNvPr id="6" name="Content Placeholder 5" descr="A picture containing monitor, sitting, photo, screen&#10;&#10;Description automatically generated">
            <a:extLst>
              <a:ext uri="{FF2B5EF4-FFF2-40B4-BE49-F238E27FC236}">
                <a16:creationId xmlns:a16="http://schemas.microsoft.com/office/drawing/2014/main" id="{F8EB3205-C44E-4949-9572-AF19F127A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04100" y="373782"/>
            <a:ext cx="6205538" cy="6205538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6E15AE5-3A17-4999-8FFD-55A315F66304}"/>
              </a:ext>
            </a:extLst>
          </p:cNvPr>
          <p:cNvSpPr/>
          <p:nvPr/>
        </p:nvSpPr>
        <p:spPr>
          <a:xfrm>
            <a:off x="9331960" y="1367557"/>
            <a:ext cx="2364740" cy="4198620"/>
          </a:xfrm>
          <a:prstGeom prst="rect">
            <a:avLst/>
          </a:prstGeom>
          <a:solidFill>
            <a:srgbClr val="0007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3D9648-B3AF-4419-92C7-4DB2FFB093C4}"/>
              </a:ext>
            </a:extLst>
          </p:cNvPr>
          <p:cNvSpPr/>
          <p:nvPr/>
        </p:nvSpPr>
        <p:spPr>
          <a:xfrm>
            <a:off x="2452610" y="3603556"/>
            <a:ext cx="2560638" cy="21544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endParaRPr lang="en-US" sz="1400" i="1" dirty="0">
              <a:solidFill>
                <a:schemeClr val="bg1"/>
              </a:solidFill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3C4FBF9-1440-45D3-90F6-44FDD33CC905}"/>
              </a:ext>
            </a:extLst>
          </p:cNvPr>
          <p:cNvSpPr/>
          <p:nvPr/>
        </p:nvSpPr>
        <p:spPr>
          <a:xfrm>
            <a:off x="1682037" y="2047677"/>
            <a:ext cx="7216777" cy="984885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eorgia" panose="02040502050405020303" pitchFamily="18" charset="0"/>
                <a:cs typeface="Segoe UI Light" panose="020B0502040204020203" pitchFamily="34" charset="0"/>
              </a:rPr>
              <a:t>We have tried to build an easy to use API for authenticating voice of customers from different applications such as Contact Centers, Chat-bots, Mobile/ Web Applications.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FD79E97-A518-48DD-BD2C-BA0ABDF4C56B}"/>
              </a:ext>
            </a:extLst>
          </p:cNvPr>
          <p:cNvGrpSpPr/>
          <p:nvPr/>
        </p:nvGrpSpPr>
        <p:grpSpPr>
          <a:xfrm>
            <a:off x="818237" y="2223272"/>
            <a:ext cx="633696" cy="633696"/>
            <a:chOff x="867176" y="2968052"/>
            <a:chExt cx="1200678" cy="1200678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46B2E68-615D-4FD1-9861-A609C9B587CA}"/>
                </a:ext>
              </a:extLst>
            </p:cNvPr>
            <p:cNvSpPr/>
            <p:nvPr/>
          </p:nvSpPr>
          <p:spPr>
            <a:xfrm>
              <a:off x="867176" y="2968052"/>
              <a:ext cx="1200678" cy="1200678"/>
            </a:xfrm>
            <a:prstGeom prst="ellipse">
              <a:avLst/>
            </a:prstGeom>
            <a:solidFill>
              <a:srgbClr val="8D19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6757D2F-F6B9-498A-81AC-931F205BACA8}"/>
                </a:ext>
              </a:extLst>
            </p:cNvPr>
            <p:cNvSpPr/>
            <p:nvPr/>
          </p:nvSpPr>
          <p:spPr>
            <a:xfrm>
              <a:off x="1006478" y="2968052"/>
              <a:ext cx="1048177" cy="1048177"/>
            </a:xfrm>
            <a:custGeom>
              <a:avLst/>
              <a:gdLst>
                <a:gd name="connsiteX0" fmla="*/ 525345 w 1268295"/>
                <a:gd name="connsiteY0" fmla="*/ 0 h 1268295"/>
                <a:gd name="connsiteX1" fmla="*/ 1268295 w 1268295"/>
                <a:gd name="connsiteY1" fmla="*/ 742950 h 1268295"/>
                <a:gd name="connsiteX2" fmla="*/ 1050690 w 1268295"/>
                <a:gd name="connsiteY2" fmla="*/ 1268295 h 1268295"/>
                <a:gd name="connsiteX3" fmla="*/ 0 w 1268295"/>
                <a:gd name="connsiteY3" fmla="*/ 217605 h 1268295"/>
                <a:gd name="connsiteX4" fmla="*/ 525345 w 1268295"/>
                <a:gd name="connsiteY4" fmla="*/ 0 h 126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8295" h="1268295">
                  <a:moveTo>
                    <a:pt x="525345" y="0"/>
                  </a:moveTo>
                  <a:cubicBezTo>
                    <a:pt x="935665" y="0"/>
                    <a:pt x="1268295" y="332630"/>
                    <a:pt x="1268295" y="742950"/>
                  </a:cubicBezTo>
                  <a:cubicBezTo>
                    <a:pt x="1268295" y="948110"/>
                    <a:pt x="1185137" y="1133848"/>
                    <a:pt x="1050690" y="1268295"/>
                  </a:cubicBezTo>
                  <a:lnTo>
                    <a:pt x="0" y="217605"/>
                  </a:lnTo>
                  <a:cubicBezTo>
                    <a:pt x="134448" y="83158"/>
                    <a:pt x="320185" y="0"/>
                    <a:pt x="525345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8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0183" y="2491530"/>
            <a:ext cx="1513371" cy="1513371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B3C4FBF9-1440-45D3-90F6-44FDD33CC905}"/>
              </a:ext>
            </a:extLst>
          </p:cNvPr>
          <p:cNvSpPr/>
          <p:nvPr/>
        </p:nvSpPr>
        <p:spPr>
          <a:xfrm>
            <a:off x="1115768" y="3548781"/>
            <a:ext cx="7720892" cy="3144982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1"/>
              </a:solidFill>
              <a:latin typeface="Georgia" panose="02040502050405020303" pitchFamily="18" charset="0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9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79" y="2261841"/>
            <a:ext cx="494323" cy="494323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E5449AEE-E793-4E40-962A-499B19C18EDB}"/>
              </a:ext>
            </a:extLst>
          </p:cNvPr>
          <p:cNvSpPr/>
          <p:nvPr/>
        </p:nvSpPr>
        <p:spPr>
          <a:xfrm>
            <a:off x="818237" y="3433367"/>
            <a:ext cx="8316885" cy="32389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Georgia" panose="02040502050405020303" pitchFamily="18" charset="0"/>
                <a:cs typeface="Segoe UI Light" panose="020B0502040204020203" pitchFamily="34" charset="0"/>
              </a:rPr>
              <a:t>The application takes the Customer’s voice as input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Georgia" panose="02040502050405020303" pitchFamily="18" charset="0"/>
                <a:cs typeface="Segoe UI Light" panose="020B0502040204020203" pitchFamily="34" charset="0"/>
              </a:rPr>
              <a:t>Processing is done to enhance the quality of audio sample collected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Georgia" panose="02040502050405020303" pitchFamily="18" charset="0"/>
                <a:cs typeface="Segoe UI Light" panose="020B0502040204020203" pitchFamily="34" charset="0"/>
              </a:rPr>
              <a:t>Now, the enhanced voice sample is used to create a “Voice-Print” of the customer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  <a:latin typeface="Georgia" panose="02040502050405020303" pitchFamily="18" charset="0"/>
                <a:cs typeface="Segoe UI Light" panose="020B0502040204020203" pitchFamily="34" charset="0"/>
              </a:rPr>
              <a:t>Next time, the user interacts with their voice, their “Voice-Print” can be used to authenticate the user</a:t>
            </a:r>
          </a:p>
        </p:txBody>
      </p:sp>
    </p:spTree>
    <p:extLst>
      <p:ext uri="{BB962C8B-B14F-4D97-AF65-F5344CB8AC3E}">
        <p14:creationId xmlns:p14="http://schemas.microsoft.com/office/powerpoint/2010/main" val="1459298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-40640" y="5011297"/>
            <a:ext cx="12273280" cy="1846703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5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615426" y="120102"/>
            <a:ext cx="1102342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rgbClr val="083D65"/>
                </a:solidFill>
                <a:ea typeface="Open Sans" panose="020B0606030504020204" pitchFamily="34" charset="0"/>
              </a:rPr>
              <a:t>HIGH-LEVEL IMPLEMENTATION DESIGN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67D735-7116-0A0A-5A3A-DDDEBF5E751B}"/>
              </a:ext>
            </a:extLst>
          </p:cNvPr>
          <p:cNvSpPr/>
          <p:nvPr/>
        </p:nvSpPr>
        <p:spPr>
          <a:xfrm>
            <a:off x="545852" y="546533"/>
            <a:ext cx="422493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Enrollment of User</a:t>
            </a:r>
          </a:p>
        </p:txBody>
      </p:sp>
      <p:pic>
        <p:nvPicPr>
          <p:cNvPr id="14338" name="Picture 2" descr="See the source image">
            <a:extLst>
              <a:ext uri="{FF2B5EF4-FFF2-40B4-BE49-F238E27FC236}">
                <a16:creationId xmlns:a16="http://schemas.microsoft.com/office/drawing/2014/main" id="{F51ED44C-48D6-6678-9251-F27BF73BB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26" y="1315693"/>
            <a:ext cx="691901" cy="69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See the source image">
            <a:extLst>
              <a:ext uri="{FF2B5EF4-FFF2-40B4-BE49-F238E27FC236}">
                <a16:creationId xmlns:a16="http://schemas.microsoft.com/office/drawing/2014/main" id="{F69E9FC3-9B40-43BC-CBC6-6D8FD8B62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26" y="2086392"/>
            <a:ext cx="691901" cy="69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See the source image">
            <a:extLst>
              <a:ext uri="{FF2B5EF4-FFF2-40B4-BE49-F238E27FC236}">
                <a16:creationId xmlns:a16="http://schemas.microsoft.com/office/drawing/2014/main" id="{D2A114A4-6CAC-25FE-68DC-56DF59114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26" y="2857092"/>
            <a:ext cx="691901" cy="69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424E293E-3744-F4F7-B946-50E1BC20002F}"/>
              </a:ext>
            </a:extLst>
          </p:cNvPr>
          <p:cNvSpPr/>
          <p:nvPr/>
        </p:nvSpPr>
        <p:spPr>
          <a:xfrm>
            <a:off x="1530626" y="2152944"/>
            <a:ext cx="691901" cy="33875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9FD733-C131-822B-F7C4-84936602CF4F}"/>
              </a:ext>
            </a:extLst>
          </p:cNvPr>
          <p:cNvSpPr txBox="1"/>
          <p:nvPr/>
        </p:nvSpPr>
        <p:spPr>
          <a:xfrm>
            <a:off x="-492385" y="3625044"/>
            <a:ext cx="321033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3 audio WAV files </a:t>
            </a:r>
          </a:p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are uploaded by user</a:t>
            </a:r>
          </a:p>
        </p:txBody>
      </p:sp>
      <p:pic>
        <p:nvPicPr>
          <p:cNvPr id="14340" name="Picture 4" descr="See the source image">
            <a:extLst>
              <a:ext uri="{FF2B5EF4-FFF2-40B4-BE49-F238E27FC236}">
                <a16:creationId xmlns:a16="http://schemas.microsoft.com/office/drawing/2014/main" id="{83DC357B-E66D-D018-A15C-B5A008E7C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953" y="1551151"/>
            <a:ext cx="1902516" cy="145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EA2779E-A5FF-9B02-85AA-8FB3F56A33A0}"/>
              </a:ext>
            </a:extLst>
          </p:cNvPr>
          <p:cNvSpPr txBox="1"/>
          <p:nvPr/>
        </p:nvSpPr>
        <p:spPr>
          <a:xfrm>
            <a:off x="1706920" y="2936566"/>
            <a:ext cx="264616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Audio files are pre-processed.</a:t>
            </a:r>
          </a:p>
        </p:txBody>
      </p:sp>
      <p:sp>
        <p:nvSpPr>
          <p:cNvPr id="8" name="Flowchart: Multidocument 7">
            <a:extLst>
              <a:ext uri="{FF2B5EF4-FFF2-40B4-BE49-F238E27FC236}">
                <a16:creationId xmlns:a16="http://schemas.microsoft.com/office/drawing/2014/main" id="{FF7A1A71-B641-DEEC-162F-B412AC68D96C}"/>
              </a:ext>
            </a:extLst>
          </p:cNvPr>
          <p:cNvSpPr/>
          <p:nvPr/>
        </p:nvSpPr>
        <p:spPr>
          <a:xfrm>
            <a:off x="4654290" y="1960777"/>
            <a:ext cx="964094" cy="684135"/>
          </a:xfrm>
          <a:prstGeom prst="flowChartMultidocumen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+mj-lt"/>
              </a:rPr>
              <a:t>MFCC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F4880FD1-3152-3F1F-C0AB-08CBD10CAA95}"/>
              </a:ext>
            </a:extLst>
          </p:cNvPr>
          <p:cNvSpPr/>
          <p:nvPr/>
        </p:nvSpPr>
        <p:spPr>
          <a:xfrm>
            <a:off x="4000191" y="2137820"/>
            <a:ext cx="557171" cy="30119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041C41-94C8-AA5D-457A-C0656603FBD8}"/>
              </a:ext>
            </a:extLst>
          </p:cNvPr>
          <p:cNvSpPr txBox="1"/>
          <p:nvPr/>
        </p:nvSpPr>
        <p:spPr>
          <a:xfrm>
            <a:off x="3985274" y="2697084"/>
            <a:ext cx="220414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MFCC features with combination of Delta are extracted 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DAFC9224-399A-9D44-33C3-54FDDCAA276C}"/>
              </a:ext>
            </a:extLst>
          </p:cNvPr>
          <p:cNvSpPr/>
          <p:nvPr/>
        </p:nvSpPr>
        <p:spPr>
          <a:xfrm>
            <a:off x="5785839" y="2106000"/>
            <a:ext cx="691901" cy="33875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50A8120-1D12-6EFC-0D87-C8BB6A3ED5AF}"/>
              </a:ext>
            </a:extLst>
          </p:cNvPr>
          <p:cNvSpPr/>
          <p:nvPr/>
        </p:nvSpPr>
        <p:spPr>
          <a:xfrm>
            <a:off x="6547361" y="1850282"/>
            <a:ext cx="1272208" cy="84680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GMM model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283142-AF01-D053-3EA2-7BA8342DE26D}"/>
              </a:ext>
            </a:extLst>
          </p:cNvPr>
          <p:cNvSpPr txBox="1"/>
          <p:nvPr/>
        </p:nvSpPr>
        <p:spPr>
          <a:xfrm>
            <a:off x="5941555" y="2742093"/>
            <a:ext cx="264616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GMM model of user is generated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EC3288BA-6053-8E53-1454-025043C97206}"/>
              </a:ext>
            </a:extLst>
          </p:cNvPr>
          <p:cNvSpPr/>
          <p:nvPr/>
        </p:nvSpPr>
        <p:spPr>
          <a:xfrm>
            <a:off x="9553782" y="2051158"/>
            <a:ext cx="693795" cy="37631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4342" name="Picture 6" descr="See the source image">
            <a:extLst>
              <a:ext uri="{FF2B5EF4-FFF2-40B4-BE49-F238E27FC236}">
                <a16:creationId xmlns:a16="http://schemas.microsoft.com/office/drawing/2014/main" id="{E235C1D3-0A82-555D-8D83-0AAD60E4E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013" y="1680131"/>
            <a:ext cx="1240669" cy="124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ABEFE69-EE6D-F956-2403-846C42BD2465}"/>
              </a:ext>
            </a:extLst>
          </p:cNvPr>
          <p:cNvSpPr txBox="1"/>
          <p:nvPr/>
        </p:nvSpPr>
        <p:spPr>
          <a:xfrm>
            <a:off x="8043431" y="3009747"/>
            <a:ext cx="220414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Model is stored as pickle file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FB565C7B-AE39-060A-0CDF-20D955CB3A69}"/>
              </a:ext>
            </a:extLst>
          </p:cNvPr>
          <p:cNvSpPr/>
          <p:nvPr/>
        </p:nvSpPr>
        <p:spPr>
          <a:xfrm>
            <a:off x="7896738" y="2092290"/>
            <a:ext cx="693795" cy="37631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4348" name="Picture 12" descr="See the source image">
            <a:extLst>
              <a:ext uri="{FF2B5EF4-FFF2-40B4-BE49-F238E27FC236}">
                <a16:creationId xmlns:a16="http://schemas.microsoft.com/office/drawing/2014/main" id="{0A0BD077-4B87-8818-751F-098138B717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4" t="10401" r="12219" b="5962"/>
          <a:stretch/>
        </p:blipFill>
        <p:spPr bwMode="auto">
          <a:xfrm>
            <a:off x="10241957" y="1661643"/>
            <a:ext cx="1824147" cy="1061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E73BB81-BDA8-AE74-EB8E-9AB3FEA7A942}"/>
              </a:ext>
            </a:extLst>
          </p:cNvPr>
          <p:cNvSpPr txBox="1"/>
          <p:nvPr/>
        </p:nvSpPr>
        <p:spPr>
          <a:xfrm>
            <a:off x="10028494" y="2878753"/>
            <a:ext cx="220414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Pickle file is stored on Azure storage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9ED387-061A-ECE2-ACF3-A156C00CA2EE}"/>
              </a:ext>
            </a:extLst>
          </p:cNvPr>
          <p:cNvSpPr txBox="1"/>
          <p:nvPr/>
        </p:nvSpPr>
        <p:spPr>
          <a:xfrm>
            <a:off x="6085266" y="4138936"/>
            <a:ext cx="5764593" cy="707886"/>
          </a:xfrm>
          <a:prstGeom prst="rect">
            <a:avLst/>
          </a:prstGeom>
          <a:solidFill>
            <a:srgbClr val="DCECF6"/>
          </a:solidFill>
          <a:ln>
            <a:solidFill>
              <a:srgbClr val="DCECF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During </a:t>
            </a:r>
            <a:r>
              <a:rPr lang="en-IN" sz="2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enrollment</a:t>
            </a:r>
            <a:r>
              <a:rPr lang="en-IN" sz="2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user will be asked for  user ID along with the 3 audio WAV files .</a:t>
            </a:r>
          </a:p>
        </p:txBody>
      </p:sp>
    </p:spTree>
    <p:extLst>
      <p:ext uri="{BB962C8B-B14F-4D97-AF65-F5344CB8AC3E}">
        <p14:creationId xmlns:p14="http://schemas.microsoft.com/office/powerpoint/2010/main" val="2855933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-40640" y="5011297"/>
            <a:ext cx="12273280" cy="1846703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5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615426" y="120102"/>
            <a:ext cx="1102342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rgbClr val="083D65"/>
                </a:solidFill>
                <a:ea typeface="Open Sans" panose="020B0606030504020204" pitchFamily="34" charset="0"/>
              </a:rPr>
              <a:t>HIGH-LEVEL IMPLEMENTATION DESIGN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67D735-7116-0A0A-5A3A-DDDEBF5E751B}"/>
              </a:ext>
            </a:extLst>
          </p:cNvPr>
          <p:cNvSpPr/>
          <p:nvPr/>
        </p:nvSpPr>
        <p:spPr>
          <a:xfrm>
            <a:off x="456400" y="468678"/>
            <a:ext cx="422493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Verification of User</a:t>
            </a:r>
          </a:p>
        </p:txBody>
      </p:sp>
      <p:pic>
        <p:nvPicPr>
          <p:cNvPr id="14338" name="Picture 2" descr="See the source image">
            <a:extLst>
              <a:ext uri="{FF2B5EF4-FFF2-40B4-BE49-F238E27FC236}">
                <a16:creationId xmlns:a16="http://schemas.microsoft.com/office/drawing/2014/main" id="{F51ED44C-48D6-6678-9251-F27BF73BB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26" y="1217444"/>
            <a:ext cx="691901" cy="615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9FD733-C131-822B-F7C4-84936602CF4F}"/>
              </a:ext>
            </a:extLst>
          </p:cNvPr>
          <p:cNvSpPr txBox="1"/>
          <p:nvPr/>
        </p:nvSpPr>
        <p:spPr>
          <a:xfrm>
            <a:off x="-40640" y="1934717"/>
            <a:ext cx="20727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WAV file </a:t>
            </a:r>
          </a:p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user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39165117-FE04-D55D-03DD-A2DA658F2CEC}"/>
              </a:ext>
            </a:extLst>
          </p:cNvPr>
          <p:cNvSpPr/>
          <p:nvPr/>
        </p:nvSpPr>
        <p:spPr>
          <a:xfrm>
            <a:off x="1550505" y="1397716"/>
            <a:ext cx="691901" cy="33875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8" name="Picture 4" descr="See the source image">
            <a:extLst>
              <a:ext uri="{FF2B5EF4-FFF2-40B4-BE49-F238E27FC236}">
                <a16:creationId xmlns:a16="http://schemas.microsoft.com/office/drawing/2014/main" id="{FF218442-5287-1EF6-3935-929D24C18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832" y="795923"/>
            <a:ext cx="1902516" cy="145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Flowchart: Multidocument 28">
            <a:extLst>
              <a:ext uri="{FF2B5EF4-FFF2-40B4-BE49-F238E27FC236}">
                <a16:creationId xmlns:a16="http://schemas.microsoft.com/office/drawing/2014/main" id="{23BEC0CE-1089-A03A-2216-3DD3B70EE878}"/>
              </a:ext>
            </a:extLst>
          </p:cNvPr>
          <p:cNvSpPr/>
          <p:nvPr/>
        </p:nvSpPr>
        <p:spPr>
          <a:xfrm>
            <a:off x="4674169" y="1205549"/>
            <a:ext cx="964094" cy="684135"/>
          </a:xfrm>
          <a:prstGeom prst="flowChartMultidocumen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+mj-lt"/>
              </a:rPr>
              <a:t>MFCC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16D62B22-9C57-3812-CEE9-AE96CD99E2C2}"/>
              </a:ext>
            </a:extLst>
          </p:cNvPr>
          <p:cNvSpPr/>
          <p:nvPr/>
        </p:nvSpPr>
        <p:spPr>
          <a:xfrm>
            <a:off x="4020070" y="1382592"/>
            <a:ext cx="557171" cy="30119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CBE9146-BFB6-B4AB-8D8A-A7329F45C2BC}"/>
              </a:ext>
            </a:extLst>
          </p:cNvPr>
          <p:cNvSpPr txBox="1"/>
          <p:nvPr/>
        </p:nvSpPr>
        <p:spPr>
          <a:xfrm>
            <a:off x="1806311" y="2191028"/>
            <a:ext cx="264616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Audio files are pre-processed.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9E51CC-9BE0-C180-4B08-026E1B858425}"/>
              </a:ext>
            </a:extLst>
          </p:cNvPr>
          <p:cNvSpPr txBox="1"/>
          <p:nvPr/>
        </p:nvSpPr>
        <p:spPr>
          <a:xfrm>
            <a:off x="4084665" y="1951546"/>
            <a:ext cx="220414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MFCC features with combination of Delta are extracted </a:t>
            </a:r>
          </a:p>
        </p:txBody>
      </p:sp>
      <p:pic>
        <p:nvPicPr>
          <p:cNvPr id="36" name="Picture 6" descr="See the source image">
            <a:extLst>
              <a:ext uri="{FF2B5EF4-FFF2-40B4-BE49-F238E27FC236}">
                <a16:creationId xmlns:a16="http://schemas.microsoft.com/office/drawing/2014/main" id="{37FEEF5A-DD49-A36D-8271-916750013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5211" y="3133137"/>
            <a:ext cx="1240669" cy="1211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Arrow: Right 36">
            <a:extLst>
              <a:ext uri="{FF2B5EF4-FFF2-40B4-BE49-F238E27FC236}">
                <a16:creationId xmlns:a16="http://schemas.microsoft.com/office/drawing/2014/main" id="{1F17114F-FC7E-E49F-8F08-7FE551623A54}"/>
              </a:ext>
            </a:extLst>
          </p:cNvPr>
          <p:cNvSpPr/>
          <p:nvPr/>
        </p:nvSpPr>
        <p:spPr>
          <a:xfrm>
            <a:off x="4819367" y="3389078"/>
            <a:ext cx="693795" cy="37631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38" name="Picture 6" descr="See the source image">
            <a:extLst>
              <a:ext uri="{FF2B5EF4-FFF2-40B4-BE49-F238E27FC236}">
                <a16:creationId xmlns:a16="http://schemas.microsoft.com/office/drawing/2014/main" id="{BEE8AA36-3987-B2FF-0ED8-AD156B07E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500" y="3159760"/>
            <a:ext cx="1240669" cy="1211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EE7599-4FAA-1288-36ED-83012B6C7AD5}"/>
              </a:ext>
            </a:extLst>
          </p:cNvPr>
          <p:cNvSpPr txBox="1"/>
          <p:nvPr/>
        </p:nvSpPr>
        <p:spPr>
          <a:xfrm>
            <a:off x="5702796" y="3309040"/>
            <a:ext cx="342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ahnschrift" panose="020B0502040204020203" pitchFamily="34" charset="0"/>
                <a:cs typeface="Arial" panose="020B0604020202020204" pitchFamily="34" charset="0"/>
              </a:rPr>
              <a:t>[gmm1, gmm2…….</a:t>
            </a:r>
            <a:r>
              <a:rPr lang="en-IN" dirty="0" err="1">
                <a:latin typeface="Bahnschrift" panose="020B0502040204020203" pitchFamily="34" charset="0"/>
                <a:cs typeface="Arial" panose="020B0604020202020204" pitchFamily="34" charset="0"/>
              </a:rPr>
              <a:t>gmm</a:t>
            </a:r>
            <a:r>
              <a:rPr lang="en-IN" dirty="0">
                <a:latin typeface="Bahnschrift" panose="020B0502040204020203" pitchFamily="34" charset="0"/>
                <a:cs typeface="Arial" panose="020B0604020202020204" pitchFamily="34" charset="0"/>
              </a:rPr>
              <a:t>(n)]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4C150D-1382-2824-E44D-E99F18FB1683}"/>
              </a:ext>
            </a:extLst>
          </p:cNvPr>
          <p:cNvSpPr txBox="1"/>
          <p:nvPr/>
        </p:nvSpPr>
        <p:spPr>
          <a:xfrm>
            <a:off x="8182354" y="145513"/>
            <a:ext cx="3578087" cy="1569660"/>
          </a:xfrm>
          <a:prstGeom prst="rect">
            <a:avLst/>
          </a:prstGeom>
          <a:solidFill>
            <a:srgbClr val="DCEC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During verification, user will be asked for  user ID along with the audio WAV file. The features extracted will be compared with the GMM models of enrolled users and on </a:t>
            </a:r>
            <a:r>
              <a:rPr lang="en-IN" sz="16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finding the match , score is displayed.</a:t>
            </a:r>
          </a:p>
        </p:txBody>
      </p:sp>
      <p:sp>
        <p:nvSpPr>
          <p:cNvPr id="10" name="Arrow: Bent 9">
            <a:extLst>
              <a:ext uri="{FF2B5EF4-FFF2-40B4-BE49-F238E27FC236}">
                <a16:creationId xmlns:a16="http://schemas.microsoft.com/office/drawing/2014/main" id="{566CE0E1-FAA0-BBB8-04B9-E538A21D1B44}"/>
              </a:ext>
            </a:extLst>
          </p:cNvPr>
          <p:cNvSpPr/>
          <p:nvPr/>
        </p:nvSpPr>
        <p:spPr>
          <a:xfrm rot="5400000">
            <a:off x="6090692" y="1898581"/>
            <a:ext cx="1607917" cy="861193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46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44" name="Picture 12" descr="See the source image">
            <a:extLst>
              <a:ext uri="{FF2B5EF4-FFF2-40B4-BE49-F238E27FC236}">
                <a16:creationId xmlns:a16="http://schemas.microsoft.com/office/drawing/2014/main" id="{7A305285-9378-A158-290A-2F8E13614D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4" t="10401" r="12219" b="5962"/>
          <a:stretch/>
        </p:blipFill>
        <p:spPr bwMode="auto">
          <a:xfrm>
            <a:off x="121257" y="3136089"/>
            <a:ext cx="1824147" cy="1061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Arrow: Right 44">
            <a:extLst>
              <a:ext uri="{FF2B5EF4-FFF2-40B4-BE49-F238E27FC236}">
                <a16:creationId xmlns:a16="http://schemas.microsoft.com/office/drawing/2014/main" id="{5359D482-E2BF-7226-9C75-EFA3B997254F}"/>
              </a:ext>
            </a:extLst>
          </p:cNvPr>
          <p:cNvSpPr/>
          <p:nvPr/>
        </p:nvSpPr>
        <p:spPr>
          <a:xfrm>
            <a:off x="1971619" y="3508922"/>
            <a:ext cx="693795" cy="37631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A42411C5-22E4-8EAB-2082-1F7CCB15B055}"/>
              </a:ext>
            </a:extLst>
          </p:cNvPr>
          <p:cNvSpPr/>
          <p:nvPr/>
        </p:nvSpPr>
        <p:spPr>
          <a:xfrm>
            <a:off x="6096000" y="4251156"/>
            <a:ext cx="1788606" cy="766880"/>
          </a:xfrm>
          <a:prstGeom prst="diamond">
            <a:avLst/>
          </a:prstGeom>
          <a:solidFill>
            <a:srgbClr val="4EA091">
              <a:alpha val="68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0" tIns="72000" rIns="0" bIns="36000" rtlCol="0" anchor="ctr">
            <a:spAutoFit/>
          </a:bodyPr>
          <a:lstStyle/>
          <a:p>
            <a:pPr algn="ctr"/>
            <a:r>
              <a:rPr lang="en-IN" dirty="0"/>
              <a:t>Matched</a:t>
            </a: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8F8B1174-EFE3-8CFA-AAE5-86847FEA79B3}"/>
              </a:ext>
            </a:extLst>
          </p:cNvPr>
          <p:cNvSpPr/>
          <p:nvPr/>
        </p:nvSpPr>
        <p:spPr>
          <a:xfrm rot="5400000">
            <a:off x="6794514" y="3816531"/>
            <a:ext cx="406907" cy="35613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5645780-D0A6-E074-DAC6-433263CD09E5}"/>
              </a:ext>
            </a:extLst>
          </p:cNvPr>
          <p:cNvSpPr/>
          <p:nvPr/>
        </p:nvSpPr>
        <p:spPr>
          <a:xfrm>
            <a:off x="8030412" y="4529596"/>
            <a:ext cx="723481" cy="251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0D092F53-B598-848B-6602-B2B36165CD65}"/>
              </a:ext>
            </a:extLst>
          </p:cNvPr>
          <p:cNvSpPr/>
          <p:nvPr/>
        </p:nvSpPr>
        <p:spPr>
          <a:xfrm rot="5400000">
            <a:off x="6794514" y="5126299"/>
            <a:ext cx="406907" cy="35613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5BB49C8-AC5F-E3CD-FBB3-446990B17E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907" y="3994598"/>
            <a:ext cx="3032824" cy="1104996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9E663A0-952F-9E12-B8B7-1885206A4D8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72063" r="20119" b="1939"/>
          <a:stretch/>
        </p:blipFill>
        <p:spPr>
          <a:xfrm>
            <a:off x="5948270" y="5541277"/>
            <a:ext cx="2234084" cy="55971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364" name="Picture 4" descr="See the source image">
            <a:extLst>
              <a:ext uri="{FF2B5EF4-FFF2-40B4-BE49-F238E27FC236}">
                <a16:creationId xmlns:a16="http://schemas.microsoft.com/office/drawing/2014/main" id="{930CCC42-D867-F7DE-945E-3CE1B42E0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495" y="3944665"/>
            <a:ext cx="577856" cy="577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8" name="Picture 8" descr="See the source image">
            <a:extLst>
              <a:ext uri="{FF2B5EF4-FFF2-40B4-BE49-F238E27FC236}">
                <a16:creationId xmlns:a16="http://schemas.microsoft.com/office/drawing/2014/main" id="{A9494365-CC20-6CB9-9F25-A20A64C20D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882" y="5021965"/>
            <a:ext cx="422973" cy="422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C11F8D4-123A-37A3-895D-2843D87161C6}"/>
              </a:ext>
            </a:extLst>
          </p:cNvPr>
          <p:cNvSpPr txBox="1"/>
          <p:nvPr/>
        </p:nvSpPr>
        <p:spPr>
          <a:xfrm>
            <a:off x="1024826" y="4334022"/>
            <a:ext cx="220414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Pickle files of enrolled users are extracted from Azure Storage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7279409-8301-131C-3C43-A7B78CBC9EC1}"/>
              </a:ext>
            </a:extLst>
          </p:cNvPr>
          <p:cNvSpPr txBox="1"/>
          <p:nvPr/>
        </p:nvSpPr>
        <p:spPr>
          <a:xfrm>
            <a:off x="4421285" y="3927340"/>
            <a:ext cx="14131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Unpickling the models and creating list </a:t>
            </a:r>
          </a:p>
        </p:txBody>
      </p:sp>
    </p:spTree>
    <p:extLst>
      <p:ext uri="{BB962C8B-B14F-4D97-AF65-F5344CB8AC3E}">
        <p14:creationId xmlns:p14="http://schemas.microsoft.com/office/powerpoint/2010/main" val="530118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5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584287" y="357080"/>
            <a:ext cx="7802132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rgbClr val="083D65"/>
                </a:solidFill>
                <a:ea typeface="Open Sans" panose="020B0606030504020204" pitchFamily="34" charset="0"/>
              </a:rPr>
              <a:t>TOOLS &amp; TECHNOLOGIES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493851" y="830541"/>
            <a:ext cx="11023426" cy="5539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Programming language: </a:t>
            </a:r>
            <a:r>
              <a:rPr lang="en-US" sz="240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Python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400" b="0" dirty="0">
              <a:solidFill>
                <a:srgbClr val="083D65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Framework: </a:t>
            </a:r>
            <a:r>
              <a:rPr lang="en-US" sz="240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Flask for creating REST API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400" dirty="0">
              <a:solidFill>
                <a:srgbClr val="083D65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Python libraries used: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/>
            </a:pPr>
            <a:r>
              <a:rPr lang="en-US" sz="16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Flask==2.1.2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/>
            </a:pPr>
            <a:r>
              <a:rPr lang="en-US" sz="1600" b="0" dirty="0" err="1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numpy</a:t>
            </a:r>
            <a:r>
              <a:rPr lang="en-US" sz="16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==1.22.4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/>
            </a:pPr>
            <a:r>
              <a:rPr lang="en-US" sz="1600" b="0" dirty="0" err="1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pydub</a:t>
            </a:r>
            <a:r>
              <a:rPr lang="en-US" sz="16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==0.25.1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/>
            </a:pPr>
            <a:r>
              <a:rPr lang="en-US" sz="1600" b="0" dirty="0" err="1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python_speech_features</a:t>
            </a:r>
            <a:r>
              <a:rPr lang="en-US" sz="16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==0.6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/>
            </a:pPr>
            <a:r>
              <a:rPr lang="en-US" sz="1600" b="0" dirty="0" err="1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scikit_learn</a:t>
            </a:r>
            <a:r>
              <a:rPr lang="en-US" sz="16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==1.1.1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/>
            </a:pPr>
            <a:r>
              <a:rPr lang="en-US" sz="1600" b="0" dirty="0" err="1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scipy</a:t>
            </a:r>
            <a:r>
              <a:rPr lang="en-US" sz="16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==1.8.0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/>
            </a:pPr>
            <a:r>
              <a:rPr lang="en-US" sz="16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torch==1.11.0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/>
            </a:pPr>
            <a:r>
              <a:rPr lang="en-US" sz="1600" b="0" dirty="0" err="1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PySoundFile</a:t>
            </a:r>
            <a:r>
              <a:rPr lang="en-US" sz="16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==0.9.0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400" b="0" dirty="0">
              <a:solidFill>
                <a:srgbClr val="083D65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b="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Storage : </a:t>
            </a:r>
            <a:r>
              <a:rPr lang="en-US" sz="2400" dirty="0">
                <a:solidFill>
                  <a:srgbClr val="083D65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Microsoft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400" b="0" dirty="0">
              <a:solidFill>
                <a:srgbClr val="083D65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400" b="0" dirty="0">
              <a:solidFill>
                <a:srgbClr val="083D65"/>
              </a:solidFill>
              <a:latin typeface="Calibri" panose="020F0502020204030204" pitchFamily="34" charset="0"/>
              <a:ea typeface="Open Sans" panose="020B060603050402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1600" b="0" dirty="0">
              <a:solidFill>
                <a:srgbClr val="083D65"/>
              </a:solidFill>
              <a:latin typeface="+mj-lt"/>
              <a:ea typeface="Open Sans" panose="020B0606030504020204" pitchFamily="34" charset="0"/>
            </a:endParaRPr>
          </a:p>
        </p:txBody>
      </p:sp>
      <p:pic>
        <p:nvPicPr>
          <p:cNvPr id="16388" name="Picture 4" descr="See the source image">
            <a:extLst>
              <a:ext uri="{FF2B5EF4-FFF2-40B4-BE49-F238E27FC236}">
                <a16:creationId xmlns:a16="http://schemas.microsoft.com/office/drawing/2014/main" id="{F40F45D6-2DC0-8585-965C-56D32D8AB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9369" y="320910"/>
            <a:ext cx="1239357" cy="123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2" name="Picture 8" descr="See the source image">
            <a:extLst>
              <a:ext uri="{FF2B5EF4-FFF2-40B4-BE49-F238E27FC236}">
                <a16:creationId xmlns:a16="http://schemas.microsoft.com/office/drawing/2014/main" id="{01FDC010-6222-9287-4E23-2DD809A6C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1450" y="1336431"/>
            <a:ext cx="1094799" cy="147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4" name="Picture 10" descr="See the source image">
            <a:extLst>
              <a:ext uri="{FF2B5EF4-FFF2-40B4-BE49-F238E27FC236}">
                <a16:creationId xmlns:a16="http://schemas.microsoft.com/office/drawing/2014/main" id="{F9777CF7-A168-F420-302F-C3D926423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277" y="1462243"/>
            <a:ext cx="2746811" cy="1326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See the source image">
            <a:extLst>
              <a:ext uri="{FF2B5EF4-FFF2-40B4-BE49-F238E27FC236}">
                <a16:creationId xmlns:a16="http://schemas.microsoft.com/office/drawing/2014/main" id="{F5F191A3-DBC7-8CD1-652D-9C2F29436D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4" t="10401" r="12219" b="5962"/>
          <a:stretch/>
        </p:blipFill>
        <p:spPr bwMode="auto">
          <a:xfrm>
            <a:off x="7018664" y="2823003"/>
            <a:ext cx="1824147" cy="1061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6" name="Picture 12" descr="See the source image">
            <a:extLst>
              <a:ext uri="{FF2B5EF4-FFF2-40B4-BE49-F238E27FC236}">
                <a16:creationId xmlns:a16="http://schemas.microsoft.com/office/drawing/2014/main" id="{E68ED53B-434A-01D9-0ADE-91A6495C0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4591" y="3523711"/>
            <a:ext cx="3007782" cy="161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914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5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713462" y="523274"/>
            <a:ext cx="1102342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rgbClr val="083D65"/>
                </a:solidFill>
                <a:ea typeface="Open Sans" panose="020B0606030504020204" pitchFamily="34" charset="0"/>
              </a:rPr>
              <a:t>ALGORITHMS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713462" y="1446041"/>
            <a:ext cx="11023426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b="0" dirty="0">
                <a:solidFill>
                  <a:srgbClr val="083D65"/>
                </a:solidFill>
                <a:latin typeface="+mj-lt"/>
                <a:ea typeface="Open Sans" panose="020B0606030504020204" pitchFamily="34" charset="0"/>
              </a:rPr>
              <a:t>Feature extraction: </a:t>
            </a:r>
            <a:r>
              <a:rPr lang="en-US" sz="2400" dirty="0">
                <a:solidFill>
                  <a:srgbClr val="083D65"/>
                </a:solidFill>
                <a:latin typeface="+mj-lt"/>
                <a:ea typeface="Open Sans" panose="020B0606030504020204" pitchFamily="34" charset="0"/>
              </a:rPr>
              <a:t>MFCC and delta MFCC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400" b="0" dirty="0">
              <a:solidFill>
                <a:srgbClr val="083D65"/>
              </a:solidFill>
              <a:latin typeface="+mj-lt"/>
              <a:ea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b="0" dirty="0">
                <a:solidFill>
                  <a:srgbClr val="083D65"/>
                </a:solidFill>
                <a:latin typeface="+mj-lt"/>
                <a:ea typeface="Open Sans" panose="020B0606030504020204" pitchFamily="34" charset="0"/>
              </a:rPr>
              <a:t>Model: </a:t>
            </a:r>
            <a:r>
              <a:rPr lang="en-US" sz="2400" dirty="0">
                <a:solidFill>
                  <a:srgbClr val="083D65"/>
                </a:solidFill>
                <a:latin typeface="+mj-lt"/>
                <a:ea typeface="Open Sans" panose="020B0606030504020204" pitchFamily="34" charset="0"/>
              </a:rPr>
              <a:t>Gaussian Mixture Model (GMM)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400" dirty="0">
              <a:solidFill>
                <a:srgbClr val="083D65"/>
              </a:solidFill>
              <a:latin typeface="+mj-lt"/>
              <a:ea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b="0" dirty="0">
                <a:solidFill>
                  <a:srgbClr val="083D65"/>
                </a:solidFill>
                <a:latin typeface="+mj-lt"/>
                <a:ea typeface="Open Sans" panose="020B0606030504020204" pitchFamily="34" charset="0"/>
              </a:rPr>
              <a:t>Score</a:t>
            </a:r>
            <a:r>
              <a:rPr lang="en-US" sz="2400" dirty="0">
                <a:solidFill>
                  <a:srgbClr val="083D65"/>
                </a:solidFill>
                <a:latin typeface="+mj-lt"/>
                <a:ea typeface="Open Sans" panose="020B0606030504020204" pitchFamily="34" charset="0"/>
              </a:rPr>
              <a:t> </a:t>
            </a:r>
            <a:r>
              <a:rPr lang="en-US" sz="2400" b="0" dirty="0">
                <a:solidFill>
                  <a:srgbClr val="083D65"/>
                </a:solidFill>
                <a:latin typeface="+mj-lt"/>
                <a:ea typeface="Open Sans" panose="020B0606030504020204" pitchFamily="34" charset="0"/>
              </a:rPr>
              <a:t>Metric</a:t>
            </a:r>
            <a:r>
              <a:rPr lang="en-US" sz="2400" dirty="0">
                <a:solidFill>
                  <a:srgbClr val="083D65"/>
                </a:solidFill>
                <a:latin typeface="+mj-lt"/>
                <a:ea typeface="Open Sans" panose="020B0606030504020204" pitchFamily="34" charset="0"/>
              </a:rPr>
              <a:t> : Log-likelihood</a:t>
            </a:r>
          </a:p>
        </p:txBody>
      </p:sp>
    </p:spTree>
    <p:extLst>
      <p:ext uri="{BB962C8B-B14F-4D97-AF65-F5344CB8AC3E}">
        <p14:creationId xmlns:p14="http://schemas.microsoft.com/office/powerpoint/2010/main" val="2475079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B1C6E712-646D-4945-A6ED-F64E09207AD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9275176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E71A2CAF-BA84-4BA9-A402-B2C9427575B7}"/>
              </a:ext>
            </a:extLst>
          </p:cNvPr>
          <p:cNvSpPr/>
          <p:nvPr/>
        </p:nvSpPr>
        <p:spPr>
          <a:xfrm flipV="1">
            <a:off x="0" y="-2"/>
            <a:ext cx="715919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6A224-49AE-425D-B32C-4D19073E4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46" y="2794635"/>
            <a:ext cx="5545629" cy="937582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GUI Screenshots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1F8062-07D6-4F6B-8DF0-153B4E01465B}"/>
              </a:ext>
            </a:extLst>
          </p:cNvPr>
          <p:cNvSpPr/>
          <p:nvPr/>
        </p:nvSpPr>
        <p:spPr>
          <a:xfrm flipH="1">
            <a:off x="11653791" y="590551"/>
            <a:ext cx="25807" cy="4408169"/>
          </a:xfrm>
          <a:prstGeom prst="rect">
            <a:avLst/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BA7F39-F285-4F99-9FB9-60FC95B4E1EC}"/>
              </a:ext>
            </a:extLst>
          </p:cNvPr>
          <p:cNvSpPr/>
          <p:nvPr/>
        </p:nvSpPr>
        <p:spPr>
          <a:xfrm flipH="1">
            <a:off x="11653791" y="-19049"/>
            <a:ext cx="25807" cy="4408169"/>
          </a:xfrm>
          <a:prstGeom prst="rect">
            <a:avLst/>
          </a:prstGeom>
          <a:solidFill>
            <a:srgbClr val="8D1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CF5552D4-0A5E-4100-B544-07C9E886DF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849086"/>
            <a:ext cx="5067930" cy="5249172"/>
          </a:xfr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20D8FD08-EA56-41B3-A5E8-C642A8E283C0}"/>
              </a:ext>
            </a:extLst>
          </p:cNvPr>
          <p:cNvGrpSpPr/>
          <p:nvPr/>
        </p:nvGrpSpPr>
        <p:grpSpPr>
          <a:xfrm>
            <a:off x="4644001" y="1325143"/>
            <a:ext cx="838751" cy="838751"/>
            <a:chOff x="4216177" y="1015019"/>
            <a:chExt cx="1485900" cy="148590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E7D8B9D-80A8-45E7-A987-20E597233B33}"/>
                </a:ext>
              </a:extLst>
            </p:cNvPr>
            <p:cNvSpPr/>
            <p:nvPr/>
          </p:nvSpPr>
          <p:spPr>
            <a:xfrm>
              <a:off x="4216177" y="1015019"/>
              <a:ext cx="1485900" cy="1485900"/>
            </a:xfrm>
            <a:prstGeom prst="ellipse">
              <a:avLst/>
            </a:prstGeom>
            <a:solidFill>
              <a:srgbClr val="8D198E"/>
            </a:solidFill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16050DB-9182-4371-855E-3F104EC4F3A9}"/>
                </a:ext>
              </a:extLst>
            </p:cNvPr>
            <p:cNvSpPr/>
            <p:nvPr/>
          </p:nvSpPr>
          <p:spPr>
            <a:xfrm>
              <a:off x="4433782" y="1015020"/>
              <a:ext cx="1268295" cy="1268295"/>
            </a:xfrm>
            <a:custGeom>
              <a:avLst/>
              <a:gdLst>
                <a:gd name="connsiteX0" fmla="*/ 525345 w 1268295"/>
                <a:gd name="connsiteY0" fmla="*/ 0 h 1268295"/>
                <a:gd name="connsiteX1" fmla="*/ 1268295 w 1268295"/>
                <a:gd name="connsiteY1" fmla="*/ 742950 h 1268295"/>
                <a:gd name="connsiteX2" fmla="*/ 1050690 w 1268295"/>
                <a:gd name="connsiteY2" fmla="*/ 1268295 h 1268295"/>
                <a:gd name="connsiteX3" fmla="*/ 0 w 1268295"/>
                <a:gd name="connsiteY3" fmla="*/ 217605 h 1268295"/>
                <a:gd name="connsiteX4" fmla="*/ 525345 w 1268295"/>
                <a:gd name="connsiteY4" fmla="*/ 0 h 126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8295" h="1268295">
                  <a:moveTo>
                    <a:pt x="525345" y="0"/>
                  </a:moveTo>
                  <a:cubicBezTo>
                    <a:pt x="935665" y="0"/>
                    <a:pt x="1268295" y="332630"/>
                    <a:pt x="1268295" y="742950"/>
                  </a:cubicBezTo>
                  <a:cubicBezTo>
                    <a:pt x="1268295" y="948110"/>
                    <a:pt x="1185137" y="1133848"/>
                    <a:pt x="1050690" y="1268295"/>
                  </a:cubicBezTo>
                  <a:lnTo>
                    <a:pt x="0" y="217605"/>
                  </a:lnTo>
                  <a:cubicBezTo>
                    <a:pt x="134448" y="83158"/>
                    <a:pt x="320185" y="0"/>
                    <a:pt x="525345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8494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5" name="Title 5">
            <a:extLst>
              <a:ext uri="{FF2B5EF4-FFF2-40B4-BE49-F238E27FC236}">
                <a16:creationId xmlns:a16="http://schemas.microsoft.com/office/drawing/2014/main" id="{673714BC-1D6D-47E8-BDBC-A4EE1D7C9B24}"/>
              </a:ext>
            </a:extLst>
          </p:cNvPr>
          <p:cNvSpPr txBox="1">
            <a:spLocks/>
          </p:cNvSpPr>
          <p:nvPr/>
        </p:nvSpPr>
        <p:spPr>
          <a:xfrm>
            <a:off x="713462" y="523274"/>
            <a:ext cx="1102342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Home Screen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322E2B-19CB-BBB4-2D6C-19BB3F475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30" y="914473"/>
            <a:ext cx="10088516" cy="530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8475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0IOEnPD.Cv4utU8_2uh7g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TfUzxERNXU6lqx38hXmo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_8shndXRjKh827xVnyoo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H_AqQh6_NGifekatistD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3ivVpiBLSVXrh_cxXSme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Poster Researc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983C4"/>
      </a:accent1>
      <a:accent2>
        <a:srgbClr val="90DEF0"/>
      </a:accent2>
      <a:accent3>
        <a:srgbClr val="F6FCFC"/>
      </a:accent3>
      <a:accent4>
        <a:srgbClr val="FE3C32"/>
      </a:accent4>
      <a:accent5>
        <a:srgbClr val="161619"/>
      </a:accent5>
      <a:accent6>
        <a:srgbClr val="161619"/>
      </a:accent6>
      <a:hlink>
        <a:srgbClr val="2F5CD6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608</Words>
  <Application>Microsoft Office PowerPoint</Application>
  <PresentationFormat>Widescreen</PresentationFormat>
  <Paragraphs>131</Paragraphs>
  <Slides>15</Slides>
  <Notes>13</Notes>
  <HiddenSlides>0</HiddenSlides>
  <MMClips>1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Bahnschrift</vt:lpstr>
      <vt:lpstr>Calibri</vt:lpstr>
      <vt:lpstr>Calibri Light</vt:lpstr>
      <vt:lpstr>Courier New</vt:lpstr>
      <vt:lpstr>Georgia</vt:lpstr>
      <vt:lpstr>Segoe UI</vt:lpstr>
      <vt:lpstr>Segoe UI Light</vt:lpstr>
      <vt:lpstr>Office Theme</vt:lpstr>
      <vt:lpstr>1_Office Theme</vt:lpstr>
      <vt:lpstr>think-cell Slide</vt:lpstr>
      <vt:lpstr>PowerPoint Presentation</vt:lpstr>
      <vt:lpstr>TABLE OF CONTENTS</vt:lpstr>
      <vt:lpstr>Introduction</vt:lpstr>
      <vt:lpstr>PowerPoint Presentation</vt:lpstr>
      <vt:lpstr>PowerPoint Presentation</vt:lpstr>
      <vt:lpstr>PowerPoint Presentation</vt:lpstr>
      <vt:lpstr>PowerPoint Presentation</vt:lpstr>
      <vt:lpstr>GUI 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our solution?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24slides3</dc:creator>
  <cp:lastModifiedBy>Shivani Tyagi</cp:lastModifiedBy>
  <cp:revision>57</cp:revision>
  <dcterms:created xsi:type="dcterms:W3CDTF">2020-10-19T06:16:38Z</dcterms:created>
  <dcterms:modified xsi:type="dcterms:W3CDTF">2022-06-20T18:33:11Z</dcterms:modified>
</cp:coreProperties>
</file>

<file path=docProps/thumbnail.jpeg>
</file>